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24"/>
  </p:notesMasterIdLst>
  <p:sldIdLst>
    <p:sldId id="263" r:id="rId3"/>
    <p:sldId id="257" r:id="rId4"/>
    <p:sldId id="309" r:id="rId5"/>
    <p:sldId id="288" r:id="rId6"/>
    <p:sldId id="296" r:id="rId7"/>
    <p:sldId id="298" r:id="rId8"/>
    <p:sldId id="259" r:id="rId9"/>
    <p:sldId id="258" r:id="rId10"/>
    <p:sldId id="297" r:id="rId11"/>
    <p:sldId id="299" r:id="rId12"/>
    <p:sldId id="300" r:id="rId13"/>
    <p:sldId id="302" r:id="rId14"/>
    <p:sldId id="303" r:id="rId15"/>
    <p:sldId id="304" r:id="rId16"/>
    <p:sldId id="310" r:id="rId17"/>
    <p:sldId id="306" r:id="rId18"/>
    <p:sldId id="307" r:id="rId19"/>
    <p:sldId id="308" r:id="rId20"/>
    <p:sldId id="311" r:id="rId21"/>
    <p:sldId id="312" r:id="rId22"/>
    <p:sldId id="286" r:id="rId23"/>
  </p:sldIdLst>
  <p:sldSz cx="12192000" cy="6858000"/>
  <p:notesSz cx="6858000" cy="9144000"/>
  <p:custDataLst>
    <p:tags r:id="rId25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36" userDrawn="1">
          <p15:clr>
            <a:srgbClr val="A4A3A4"/>
          </p15:clr>
        </p15:guide>
        <p15:guide id="2" pos="43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B3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9" autoAdjust="0"/>
    <p:restoredTop sz="94660"/>
  </p:normalViewPr>
  <p:slideViewPr>
    <p:cSldViewPr snapToGrid="0" showGuides="1">
      <p:cViewPr varScale="1">
        <p:scale>
          <a:sx n="86" d="100"/>
          <a:sy n="86" d="100"/>
        </p:scale>
        <p:origin x="562" y="62"/>
      </p:cViewPr>
      <p:guideLst>
        <p:guide orient="horz" pos="436"/>
        <p:guide pos="43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gs" Target="tags/tag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2.jpg>
</file>

<file path=ppt/media/image3.webp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8C39A6-4C52-4804-8B80-6EF4D3149A34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41DB7E-4CB5-4ABA-993C-C818B2A9FB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35181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15414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DB7E-4CB5-4ABA-993C-C818B2A9FB2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250366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DB7E-4CB5-4ABA-993C-C818B2A9FB2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1100604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DB7E-4CB5-4ABA-993C-C818B2A9FB2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986159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DB7E-4CB5-4ABA-993C-C818B2A9FB2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9824050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DB7E-4CB5-4ABA-993C-C818B2A9FB2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428800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7469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36814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>
                <a:solidFill>
                  <a:prstClr val="black"/>
                </a:solidFill>
                <a:latin typeface="Calibri"/>
                <a:ea typeface="宋体"/>
              </a:rPr>
              <a:pPr/>
              <a:t>21</a:t>
            </a:fld>
            <a:endParaRPr lang="zh-CN" altLang="en-US">
              <a:solidFill>
                <a:prstClr val="black"/>
              </a:solidFill>
              <a:latin typeface="Calibri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18715414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976681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3565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DB7E-4CB5-4ABA-993C-C818B2A9FB2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803423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DB7E-4CB5-4ABA-993C-C818B2A9FB2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765222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DB7E-4CB5-4ABA-993C-C818B2A9FB2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762344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1044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41DB7E-4CB5-4ABA-993C-C818B2A9FB2E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6106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7241DB7E-4CB5-4ABA-993C-C818B2A9FB2E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804164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F56ED8-F5AE-4215-8751-09A26454D6F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10EF970-383C-47EB-A722-0AB500352E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7DC53A-04D0-409A-A48A-F399EF4465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3DE807-215E-47EB-B84B-198322179C5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49E415-AD55-455E-B08D-B959C2C8D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FE7A2E-FAA7-4CEF-8FDA-B099322B6A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C4D9BF-80BE-46C2-A213-B29FE6F6BA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7210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0EDA5D-E87C-45E9-A591-DCC5E2E30A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CE40030-74E2-4991-9351-FD4CD3EA75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7FBF3D-D648-4B51-8360-CD60097C395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3DE807-215E-47EB-B84B-198322179C5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955EE1-93A7-4C79-9427-E2583B6D83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758086-CC88-48AD-9987-1038BD10F4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C4D9BF-80BE-46C2-A213-B29FE6F6BA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6997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60E3BAD0-F1BE-42B4-902A-940360AF2F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67BE125-F524-4476-A3F5-6F05D5EF34F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A82589-FFF5-4FA4-92D6-31C8DBAD05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3DE807-215E-47EB-B84B-198322179C5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296BACD-41E8-4D21-A7A0-5E85C761F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DFC078D-DD9D-492D-B92D-8A05769CC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C4D9BF-80BE-46C2-A213-B29FE6F6BA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8054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2021/12/26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579975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2021/12/26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37165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00604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45275B7-F0E7-4242-9806-6A00C6F46F8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3DE807-215E-47EB-B84B-198322179C5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33DFB79-758A-424D-97CD-DB138BD06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7A526F-8555-4940-A09E-606D56193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C4D9BF-80BE-46C2-A213-B29FE6F6BA1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202BF02-FF78-491B-A2DA-C9C34A870F1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9" name="矩形: 圆角 8">
            <a:extLst>
              <a:ext uri="{FF2B5EF4-FFF2-40B4-BE49-F238E27FC236}">
                <a16:creationId xmlns:a16="http://schemas.microsoft.com/office/drawing/2014/main" id="{532F7632-49A8-49A3-BC66-9CE997A866AB}"/>
              </a:ext>
            </a:extLst>
          </p:cNvPr>
          <p:cNvSpPr/>
          <p:nvPr userDrawn="1"/>
        </p:nvSpPr>
        <p:spPr>
          <a:xfrm>
            <a:off x="11173216" y="315251"/>
            <a:ext cx="789139" cy="340313"/>
          </a:xfrm>
          <a:prstGeom prst="roundRect">
            <a:avLst/>
          </a:prstGeom>
          <a:noFill/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826D5A24-E2ED-4187-AA56-9A6B898816EF}"/>
              </a:ext>
            </a:extLst>
          </p:cNvPr>
          <p:cNvSpPr/>
          <p:nvPr userDrawn="1"/>
        </p:nvSpPr>
        <p:spPr>
          <a:xfrm>
            <a:off x="11093727" y="285352"/>
            <a:ext cx="94811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zh-CN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LOGO</a:t>
            </a:r>
            <a:endParaRPr lang="zh-CN" altLang="en-US" i="1" dirty="0">
              <a:solidFill>
                <a:schemeClr val="tx1">
                  <a:lumMod val="75000"/>
                  <a:lumOff val="2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65532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C436850-11B6-41F7-B650-85F4C2FF103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3DE807-215E-47EB-B84B-198322179C5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E51AAB-B4B3-4EFA-A3AF-CC0FDABD7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F9B5659-99B8-46BE-AC97-3E11A2BB5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C4D9BF-80BE-46C2-A213-B29FE6F6BA11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E8AA70A-63EE-49D9-B322-16CE2C07F3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F87BE08F-E31D-4936-BC0D-90B799AB71A8}"/>
              </a:ext>
            </a:extLst>
          </p:cNvPr>
          <p:cNvGrpSpPr/>
          <p:nvPr userDrawn="1"/>
        </p:nvGrpSpPr>
        <p:grpSpPr>
          <a:xfrm>
            <a:off x="258713" y="272826"/>
            <a:ext cx="948117" cy="370212"/>
            <a:chOff x="258713" y="272826"/>
            <a:chExt cx="948117" cy="370212"/>
          </a:xfrm>
        </p:grpSpPr>
        <p:sp>
          <p:nvSpPr>
            <p:cNvPr id="8" name="矩形: 圆角 7">
              <a:extLst>
                <a:ext uri="{FF2B5EF4-FFF2-40B4-BE49-F238E27FC236}">
                  <a16:creationId xmlns:a16="http://schemas.microsoft.com/office/drawing/2014/main" id="{CD492E72-DDB3-4C21-8B24-0558174FB408}"/>
                </a:ext>
              </a:extLst>
            </p:cNvPr>
            <p:cNvSpPr/>
            <p:nvPr userDrawn="1"/>
          </p:nvSpPr>
          <p:spPr>
            <a:xfrm>
              <a:off x="338202" y="302725"/>
              <a:ext cx="789139" cy="340313"/>
            </a:xfrm>
            <a:prstGeom prst="round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E8AAA358-6EF6-44F3-A777-EAD63C281FBC}"/>
                </a:ext>
              </a:extLst>
            </p:cNvPr>
            <p:cNvSpPr/>
            <p:nvPr userDrawn="1"/>
          </p:nvSpPr>
          <p:spPr>
            <a:xfrm>
              <a:off x="258713" y="272826"/>
              <a:ext cx="94811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altLang="zh-CN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LOGO</a:t>
              </a:r>
              <a:endParaRPr lang="zh-CN" altLang="en-US" i="1" dirty="0">
                <a:solidFill>
                  <a:schemeClr val="tx1">
                    <a:lumMod val="75000"/>
                    <a:lumOff val="2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880753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F3EB202-7120-4B09-9EDC-E3993B9BB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B28BD7-C56F-4D1C-923B-050B446844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35C71DD-F4DB-4449-A604-851A3E77373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67AC464-64AC-4068-B68C-7D2C32CB6D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3DE807-215E-47EB-B84B-198322179C5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A18BCA8-C336-404B-AB5D-F36464987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6F2ABE3-24F0-4661-858F-9DF50E549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C4D9BF-80BE-46C2-A213-B29FE6F6BA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3321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0B089C-8199-4E53-8A74-820209991A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F1BF4A7-DD88-4FC0-AC13-ED735D22BA8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7B54972-DC94-4397-AF9D-8CDAB78771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5DF1B2D-FBCE-4D50-8899-D3228918A0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324ACE7-9765-479B-BCEA-04391CD4BB6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1921AFA-FEE6-4E71-BC0A-5F081749C1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3DE807-215E-47EB-B84B-198322179C5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12770F6-9DB7-4778-AB5C-3655C6F51F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EA30BF4-94D5-4896-B36D-D49227916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C4D9BF-80BE-46C2-A213-B29FE6F6BA11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9077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0309137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C1AA21-62DC-4127-BFB1-F21D6DA25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DB48898-C528-4A40-AF9F-743D590AA7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3DE807-215E-47EB-B84B-198322179C5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479970F-0F8F-4950-9FE9-26632A4BEE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552B64B-F6D8-4A34-BF70-9A3ADC046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C4D9BF-80BE-46C2-A213-B29FE6F6BA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044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6A9ED0EF-3F67-4DA8-B7A8-8E38C7DDD85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3DE807-215E-47EB-B84B-198322179C5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C8E9D803-D9DD-49A3-99B3-07FE5E407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0AED66F-3F82-416F-A64D-C5632DD08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C4D9BF-80BE-46C2-A213-B29FE6F6BA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62673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3E4B5F-8CBB-48D5-AA47-D74259A1A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76878E-8B4E-41E3-AC63-D6BD8CB8B2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C99EFA6-4CCF-4547-BC93-B5EF291EA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B9CD090-B723-401C-905D-E4F5ADD1DD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3DE807-215E-47EB-B84B-198322179C5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7CCBCA7-8FA7-4987-BC5D-A363E403D6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C72B44B-0251-463B-ACDD-D5639AE6BA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C4D9BF-80BE-46C2-A213-B29FE6F6BA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4205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9044774-192D-41DA-9BB5-211B312955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7B0051B3-5741-4EA5-91B7-72A7693263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DD617A7-72EC-4708-9043-4617F2F96CE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E63336-588B-47A1-A6ED-C76310D2195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03DE807-215E-47EB-B84B-198322179C58}" type="datetimeFigureOut">
              <a:rPr lang="zh-CN" altLang="en-US" smtClean="0"/>
              <a:t>2021/12/26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1E3175-5FDA-492E-B6AA-ED6686C3A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482966B-BDAC-4466-9217-B024D3CBC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2C4D9BF-80BE-46C2-A213-B29FE6F6BA1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8892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83153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5152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eb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tags" Target="../tags/tag14.xml"/><Relationship Id="rId18" Type="http://schemas.openxmlformats.org/officeDocument/2006/relationships/tags" Target="../tags/tag19.xml"/><Relationship Id="rId3" Type="http://schemas.openxmlformats.org/officeDocument/2006/relationships/tags" Target="../tags/tag4.xml"/><Relationship Id="rId21" Type="http://schemas.openxmlformats.org/officeDocument/2006/relationships/image" Target="../media/image6.png"/><Relationship Id="rId7" Type="http://schemas.openxmlformats.org/officeDocument/2006/relationships/tags" Target="../tags/tag8.xml"/><Relationship Id="rId12" Type="http://schemas.openxmlformats.org/officeDocument/2006/relationships/tags" Target="../tags/tag13.xml"/><Relationship Id="rId17" Type="http://schemas.openxmlformats.org/officeDocument/2006/relationships/tags" Target="../tags/tag18.xml"/><Relationship Id="rId2" Type="http://schemas.openxmlformats.org/officeDocument/2006/relationships/tags" Target="../tags/tag3.xml"/><Relationship Id="rId16" Type="http://schemas.openxmlformats.org/officeDocument/2006/relationships/tags" Target="../tags/tag17.xml"/><Relationship Id="rId20" Type="http://schemas.openxmlformats.org/officeDocument/2006/relationships/notesSlide" Target="../notesSlides/notesSlide8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5" Type="http://schemas.openxmlformats.org/officeDocument/2006/relationships/tags" Target="../tags/tag16.xml"/><Relationship Id="rId10" Type="http://schemas.openxmlformats.org/officeDocument/2006/relationships/tags" Target="../tags/tag11.xml"/><Relationship Id="rId19" Type="http://schemas.openxmlformats.org/officeDocument/2006/relationships/slideLayout" Target="../slideLayouts/slideLayout3.xml"/><Relationship Id="rId4" Type="http://schemas.openxmlformats.org/officeDocument/2006/relationships/tags" Target="../tags/tag5.xml"/><Relationship Id="rId9" Type="http://schemas.openxmlformats.org/officeDocument/2006/relationships/tags" Target="../tags/tag10.xml"/><Relationship Id="rId14" Type="http://schemas.openxmlformats.org/officeDocument/2006/relationships/tags" Target="../tags/tag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>
            <a:extLst>
              <a:ext uri="{FF2B5EF4-FFF2-40B4-BE49-F238E27FC236}">
                <a16:creationId xmlns:a16="http://schemas.microsoft.com/office/drawing/2014/main" id="{703E8949-4CE6-4DEE-9CD1-15B3546F9D07}"/>
              </a:ext>
            </a:extLst>
          </p:cNvPr>
          <p:cNvSpPr/>
          <p:nvPr/>
        </p:nvSpPr>
        <p:spPr>
          <a:xfrm>
            <a:off x="2988233" y="1095670"/>
            <a:ext cx="5215001" cy="4691898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B06827B8-524D-40F8-8AED-203C63DC02B6}"/>
              </a:ext>
            </a:extLst>
          </p:cNvPr>
          <p:cNvSpPr/>
          <p:nvPr/>
        </p:nvSpPr>
        <p:spPr>
          <a:xfrm>
            <a:off x="2775005" y="882442"/>
            <a:ext cx="5951518" cy="5354538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6946F689-028A-4106-8268-8EDA3C0B9F38}"/>
              </a:ext>
            </a:extLst>
          </p:cNvPr>
          <p:cNvSpPr/>
          <p:nvPr/>
        </p:nvSpPr>
        <p:spPr>
          <a:xfrm>
            <a:off x="2775005" y="882442"/>
            <a:ext cx="5951518" cy="5354538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39CFD318-650E-433D-9B39-1B30D7572E15}"/>
              </a:ext>
            </a:extLst>
          </p:cNvPr>
          <p:cNvSpPr/>
          <p:nvPr/>
        </p:nvSpPr>
        <p:spPr>
          <a:xfrm>
            <a:off x="2610035" y="621020"/>
            <a:ext cx="6516210" cy="5868556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0359701-2B09-4040-98E1-8037F92301C2}"/>
              </a:ext>
            </a:extLst>
          </p:cNvPr>
          <p:cNvSpPr/>
          <p:nvPr/>
        </p:nvSpPr>
        <p:spPr>
          <a:xfrm>
            <a:off x="4192836" y="3070812"/>
            <a:ext cx="3446021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800" dirty="0">
                <a:solidFill>
                  <a:srgbClr val="0BB3C1"/>
                </a:solidFill>
                <a:cs typeface="+mn-ea"/>
                <a:sym typeface="+mn-lt"/>
              </a:rPr>
              <a:t>武大</a:t>
            </a:r>
            <a:r>
              <a:rPr lang="en-US" altLang="zh-CN" sz="2800" dirty="0">
                <a:solidFill>
                  <a:srgbClr val="0BB3C1"/>
                </a:solidFill>
                <a:cs typeface="+mn-ea"/>
                <a:sym typeface="+mn-lt"/>
              </a:rPr>
              <a:t>-</a:t>
            </a:r>
            <a:r>
              <a:rPr lang="zh-CN" altLang="en-US" sz="2800" dirty="0">
                <a:solidFill>
                  <a:srgbClr val="0BB3C1"/>
                </a:solidFill>
                <a:cs typeface="+mn-ea"/>
                <a:sym typeface="+mn-lt"/>
              </a:rPr>
              <a:t>腾讯文档前端菁英班大作业</a:t>
            </a:r>
            <a:endParaRPr lang="en-US" altLang="zh-CN" sz="2800" dirty="0">
              <a:solidFill>
                <a:srgbClr val="0BB3C1"/>
              </a:solidFill>
              <a:cs typeface="+mn-ea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06E048F-B3E0-4234-9478-A9E18B2F1B05}"/>
              </a:ext>
            </a:extLst>
          </p:cNvPr>
          <p:cNvGrpSpPr/>
          <p:nvPr/>
        </p:nvGrpSpPr>
        <p:grpSpPr>
          <a:xfrm>
            <a:off x="3381182" y="1350609"/>
            <a:ext cx="3857701" cy="3899634"/>
            <a:chOff x="1997035" y="2290189"/>
            <a:chExt cx="1640246" cy="1842935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2779742D-1588-4D3C-B377-EB366A2389B0}"/>
                </a:ext>
              </a:extLst>
            </p:cNvPr>
            <p:cNvSpPr/>
            <p:nvPr/>
          </p:nvSpPr>
          <p:spPr>
            <a:xfrm>
              <a:off x="1997035" y="3945759"/>
              <a:ext cx="187365" cy="187365"/>
            </a:xfrm>
            <a:prstGeom prst="ellipse">
              <a:avLst/>
            </a:prstGeom>
            <a:solidFill>
              <a:srgbClr val="0B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5DAEF2C9-8B13-4EBF-8C5C-6C75F0704785}"/>
                </a:ext>
              </a:extLst>
            </p:cNvPr>
            <p:cNvSpPr/>
            <p:nvPr/>
          </p:nvSpPr>
          <p:spPr>
            <a:xfrm>
              <a:off x="3484683" y="2290189"/>
              <a:ext cx="152598" cy="1525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A07A0E30-E3A6-4EC5-905A-0B56786C3DF9}"/>
                </a:ext>
              </a:extLst>
            </p:cNvPr>
            <p:cNvCxnSpPr>
              <a:stCxn id="10" idx="3"/>
              <a:endCxn id="9" idx="7"/>
            </p:cNvCxnSpPr>
            <p:nvPr/>
          </p:nvCxnSpPr>
          <p:spPr>
            <a:xfrm flipH="1">
              <a:off x="2156961" y="2420440"/>
              <a:ext cx="1350069" cy="1552758"/>
            </a:xfrm>
            <a:prstGeom prst="line">
              <a:avLst/>
            </a:prstGeom>
            <a:ln>
              <a:solidFill>
                <a:schemeClr val="bg1">
                  <a:alpha val="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15A7179A-A375-47AF-85A4-2BA8E266839C}"/>
              </a:ext>
            </a:extLst>
          </p:cNvPr>
          <p:cNvSpPr/>
          <p:nvPr/>
        </p:nvSpPr>
        <p:spPr>
          <a:xfrm>
            <a:off x="2321876" y="2101175"/>
            <a:ext cx="709511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i="1" dirty="0">
                <a:solidFill>
                  <a:schemeClr val="bg1">
                    <a:lumMod val="50000"/>
                  </a:schemeClr>
                </a:solidFill>
                <a:latin typeface="方正正黑简体" panose="02000000000000000000" pitchFamily="2" charset="-122"/>
                <a:ea typeface="方正正黑简体" panose="02000000000000000000" pitchFamily="2" charset="-122"/>
                <a:cs typeface="+mn-ea"/>
                <a:sym typeface="+mn-lt"/>
              </a:rPr>
              <a:t>网易云音乐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0A6CAF8-10EB-4688-A131-7D5A78115B78}"/>
              </a:ext>
            </a:extLst>
          </p:cNvPr>
          <p:cNvSpPr/>
          <p:nvPr/>
        </p:nvSpPr>
        <p:spPr>
          <a:xfrm>
            <a:off x="4005952" y="4238126"/>
            <a:ext cx="3695674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2000" dirty="0">
                <a:cs typeface="+mn-ea"/>
                <a:sym typeface="+mn-lt"/>
              </a:rPr>
              <a:t>成员：刘子晗，蓝子骅，燕鑫</a:t>
            </a:r>
          </a:p>
        </p:txBody>
      </p:sp>
    </p:spTree>
    <p:extLst>
      <p:ext uri="{BB962C8B-B14F-4D97-AF65-F5344CB8AC3E}">
        <p14:creationId xmlns:p14="http://schemas.microsoft.com/office/powerpoint/2010/main" val="144025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3" presetClass="entr" presetSubtype="16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250"/>
                            </p:stCondLst>
                            <p:childTnLst>
                              <p:par>
                                <p:cTn id="29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000"/>
                            </p:stCondLst>
                            <p:childTnLst>
                              <p:par>
                                <p:cTn id="38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4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9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0" presetID="8" presetClass="emph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Rot by="-21600000">
                                      <p:cBhvr>
                                        <p:cTn id="51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4" grpId="1" animBg="1"/>
      <p:bldP spid="5" grpId="0" animBg="1"/>
      <p:bldP spid="5" grpId="1" animBg="1"/>
      <p:bldP spid="6" grpId="0" animBg="1"/>
      <p:bldP spid="7" grpId="0"/>
      <p:bldP spid="12" grpId="0"/>
      <p:bldP spid="1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817C5CFA-1B12-4AC7-8867-91E7F272A7E3}"/>
              </a:ext>
            </a:extLst>
          </p:cNvPr>
          <p:cNvSpPr txBox="1"/>
          <p:nvPr/>
        </p:nvSpPr>
        <p:spPr>
          <a:xfrm>
            <a:off x="1025027" y="337555"/>
            <a:ext cx="3069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（二）热门推荐模块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62B8E9-953D-486E-8FD9-C31F1A6D14C3}"/>
              </a:ext>
            </a:extLst>
          </p:cNvPr>
          <p:cNvSpPr txBox="1"/>
          <p:nvPr/>
        </p:nvSpPr>
        <p:spPr>
          <a:xfrm>
            <a:off x="1233996" y="1135206"/>
            <a:ext cx="8815526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网页显示包含八个热门歌单推荐，每个歌单包含对应图片、文字介绍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实时更新歌单数据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247CE1C-454A-4BB4-AF26-A9E8CF9B33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996" y="2627480"/>
            <a:ext cx="4962618" cy="3416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3537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817C5CFA-1B12-4AC7-8867-91E7F272A7E3}"/>
              </a:ext>
            </a:extLst>
          </p:cNvPr>
          <p:cNvSpPr txBox="1"/>
          <p:nvPr/>
        </p:nvSpPr>
        <p:spPr>
          <a:xfrm>
            <a:off x="1025027" y="337555"/>
            <a:ext cx="3069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（三）新碟上架模块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62B8E9-953D-486E-8FD9-C31F1A6D14C3}"/>
              </a:ext>
            </a:extLst>
          </p:cNvPr>
          <p:cNvSpPr txBox="1"/>
          <p:nvPr/>
        </p:nvSpPr>
        <p:spPr>
          <a:xfrm>
            <a:off x="1233996" y="1029570"/>
            <a:ext cx="8273988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网页包含五个最新专辑推荐，实时更新最新专辑数据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支持左右滑动，查看其它的新专辑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29A148E-A1BC-4B24-9201-C1B3AA712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996" y="2221210"/>
            <a:ext cx="5382317" cy="2137006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E24615BD-2CF7-42D1-9D58-2E008713D6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3996" y="4482931"/>
            <a:ext cx="5557421" cy="2210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3520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817C5CFA-1B12-4AC7-8867-91E7F272A7E3}"/>
              </a:ext>
            </a:extLst>
          </p:cNvPr>
          <p:cNvSpPr txBox="1"/>
          <p:nvPr/>
        </p:nvSpPr>
        <p:spPr>
          <a:xfrm>
            <a:off x="1025027" y="337555"/>
            <a:ext cx="3069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（四）榜单模块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62B8E9-953D-486E-8FD9-C31F1A6D14C3}"/>
              </a:ext>
            </a:extLst>
          </p:cNvPr>
          <p:cNvSpPr txBox="1"/>
          <p:nvPr/>
        </p:nvSpPr>
        <p:spPr>
          <a:xfrm>
            <a:off x="1233996" y="1029570"/>
            <a:ext cx="8273988" cy="9612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包含新歌榜、原创榜以及飙升榜，实时更新榜单数据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可以点击播放键播放榜单中的热门歌曲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D4F0553-A0B6-431F-9786-1694559C7E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996" y="2221209"/>
            <a:ext cx="5215979" cy="40172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85705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817C5CFA-1B12-4AC7-8867-91E7F272A7E3}"/>
              </a:ext>
            </a:extLst>
          </p:cNvPr>
          <p:cNvSpPr txBox="1"/>
          <p:nvPr/>
        </p:nvSpPr>
        <p:spPr>
          <a:xfrm>
            <a:off x="1025027" y="337555"/>
            <a:ext cx="3069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（五）播放模块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62B8E9-953D-486E-8FD9-C31F1A6D14C3}"/>
              </a:ext>
            </a:extLst>
          </p:cNvPr>
          <p:cNvSpPr txBox="1"/>
          <p:nvPr/>
        </p:nvSpPr>
        <p:spPr>
          <a:xfrm>
            <a:off x="1233996" y="1029570"/>
            <a:ext cx="8273988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实现歌曲的播放，点击暂停键实现暂停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点击“前一首”、“后一首” 按钮跳转至其他歌曲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可以拖动进度条至歌曲中的位置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可以选择随机播放、顺序播放以及单曲循环</a:t>
            </a:r>
          </a:p>
        </p:txBody>
      </p:sp>
    </p:spTree>
    <p:extLst>
      <p:ext uri="{BB962C8B-B14F-4D97-AF65-F5344CB8AC3E}">
        <p14:creationId xmlns:p14="http://schemas.microsoft.com/office/powerpoint/2010/main" val="30538585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817C5CFA-1B12-4AC7-8867-91E7F272A7E3}"/>
              </a:ext>
            </a:extLst>
          </p:cNvPr>
          <p:cNvSpPr txBox="1"/>
          <p:nvPr/>
        </p:nvSpPr>
        <p:spPr>
          <a:xfrm>
            <a:off x="1025027" y="337555"/>
            <a:ext cx="3069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（六）歌词显示模块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62B8E9-953D-486E-8FD9-C31F1A6D14C3}"/>
              </a:ext>
            </a:extLst>
          </p:cNvPr>
          <p:cNvSpPr txBox="1"/>
          <p:nvPr/>
        </p:nvSpPr>
        <p:spPr>
          <a:xfrm>
            <a:off x="1233996" y="1029570"/>
            <a:ext cx="8273988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当歌曲播放时，播放器上方显示当前实时播放的歌词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B00B406-596F-402D-912B-36421C4757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3996" y="3429000"/>
            <a:ext cx="9464860" cy="876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0553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85589" y="2790745"/>
            <a:ext cx="1671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项目亮点</a:t>
            </a:r>
            <a:endParaRPr lang="zh-CN" altLang="zh-CN" sz="2800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88283" y="2544524"/>
            <a:ext cx="1085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i="1" dirty="0">
                <a:solidFill>
                  <a:srgbClr val="2E4052"/>
                </a:solidFill>
                <a:cs typeface="+mn-ea"/>
                <a:sym typeface="+mn-lt"/>
              </a:rPr>
              <a:t>03</a:t>
            </a:r>
            <a:endParaRPr lang="zh-CN" altLang="en-US" sz="6000" i="1" dirty="0">
              <a:solidFill>
                <a:srgbClr val="2E4052"/>
              </a:solidFill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1B238BAF-BFFA-4D36-81D9-06631EE2610C}"/>
              </a:ext>
            </a:extLst>
          </p:cNvPr>
          <p:cNvSpPr/>
          <p:nvPr/>
        </p:nvSpPr>
        <p:spPr>
          <a:xfrm>
            <a:off x="3388950" y="2345512"/>
            <a:ext cx="1413688" cy="1413688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1B238BAF-BFFA-4D36-81D9-06631EE2610C}"/>
              </a:ext>
            </a:extLst>
          </p:cNvPr>
          <p:cNvSpPr/>
          <p:nvPr/>
        </p:nvSpPr>
        <p:spPr>
          <a:xfrm>
            <a:off x="3388950" y="2345512"/>
            <a:ext cx="1413688" cy="1413688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71254" y="2790745"/>
            <a:ext cx="45719" cy="769442"/>
          </a:xfrm>
          <a:prstGeom prst="rect">
            <a:avLst/>
          </a:prstGeom>
          <a:solidFill>
            <a:srgbClr val="0BB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4738462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6" presetClass="entr" presetSubtype="4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 animBg="1"/>
      <p:bldP spid="7" grpId="1" animBg="1"/>
      <p:bldP spid="7" grpId="2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829F762-D694-4692-B904-428A14627ABC}"/>
              </a:ext>
            </a:extLst>
          </p:cNvPr>
          <p:cNvSpPr txBox="1"/>
          <p:nvPr/>
        </p:nvSpPr>
        <p:spPr>
          <a:xfrm>
            <a:off x="955828" y="1228394"/>
            <a:ext cx="8660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+mj-ea"/>
                <a:ea typeface="+mj-ea"/>
              </a:rPr>
              <a:t>（一）项目规范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BAB72F7-5FD4-4BF8-A3E3-58A2D262781F}"/>
              </a:ext>
            </a:extLst>
          </p:cNvPr>
          <p:cNvSpPr txBox="1"/>
          <p:nvPr/>
        </p:nvSpPr>
        <p:spPr>
          <a:xfrm>
            <a:off x="1168893" y="2046638"/>
            <a:ext cx="10156055" cy="37312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1</a:t>
            </a:r>
            <a:r>
              <a:rPr lang="zh-CN" altLang="en-US" sz="2000" dirty="0">
                <a:latin typeface="+mn-ea"/>
              </a:rPr>
              <a:t>、采用组件化开发，统一使用函数式组件，将独立的组件存放在</a:t>
            </a:r>
            <a:r>
              <a:rPr lang="en-US" altLang="zh-CN" sz="2000" dirty="0">
                <a:latin typeface="+mn-ea"/>
              </a:rPr>
              <a:t>component</a:t>
            </a:r>
            <a:r>
              <a:rPr lang="zh-CN" altLang="en-US" sz="2000" dirty="0">
                <a:latin typeface="+mn-ea"/>
              </a:rPr>
              <a:t>文件夹中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2</a:t>
            </a:r>
            <a:r>
              <a:rPr lang="zh-CN" altLang="en-US" sz="2000" dirty="0">
                <a:latin typeface="+mn-ea"/>
              </a:rPr>
              <a:t>、</a:t>
            </a:r>
            <a:r>
              <a:rPr lang="en-US" altLang="zh-CN" sz="2000" dirty="0">
                <a:latin typeface="+mn-ea"/>
              </a:rPr>
              <a:t>CSS</a:t>
            </a:r>
            <a:r>
              <a:rPr lang="zh-CN" altLang="en-US" sz="2000" dirty="0">
                <a:latin typeface="+mn-ea"/>
              </a:rPr>
              <a:t>采用普通</a:t>
            </a:r>
            <a:r>
              <a:rPr lang="en-US" altLang="zh-CN" sz="2000" dirty="0">
                <a:latin typeface="+mn-ea"/>
              </a:rPr>
              <a:t>CSS</a:t>
            </a:r>
            <a:r>
              <a:rPr lang="zh-CN" altLang="en-US" sz="2000" dirty="0">
                <a:latin typeface="+mn-ea"/>
              </a:rPr>
              <a:t>和</a:t>
            </a:r>
            <a:r>
              <a:rPr lang="en-US" altLang="zh-CN" sz="2000" dirty="0">
                <a:latin typeface="+mn-ea"/>
              </a:rPr>
              <a:t>styled-component</a:t>
            </a:r>
            <a:r>
              <a:rPr lang="zh-CN" altLang="en-US" sz="2000" dirty="0">
                <a:latin typeface="+mn-ea"/>
              </a:rPr>
              <a:t>结合来编写（全局采用普通</a:t>
            </a:r>
            <a:r>
              <a:rPr lang="en-US" altLang="zh-CN" sz="2000" dirty="0">
                <a:latin typeface="+mn-ea"/>
              </a:rPr>
              <a:t>CSS</a:t>
            </a:r>
            <a:r>
              <a:rPr lang="zh-CN" altLang="en-US" sz="2000" dirty="0">
                <a:latin typeface="+mn-ea"/>
              </a:rPr>
              <a:t>、局部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     </a:t>
            </a:r>
            <a:r>
              <a:rPr lang="zh-CN" altLang="en-US" sz="2000" dirty="0">
                <a:latin typeface="+mn-ea"/>
              </a:rPr>
              <a:t>采用</a:t>
            </a:r>
            <a:r>
              <a:rPr lang="en-US" altLang="zh-CN" sz="2000" dirty="0">
                <a:latin typeface="+mn-ea"/>
              </a:rPr>
              <a:t>styled-component</a:t>
            </a:r>
            <a:r>
              <a:rPr lang="zh-CN" altLang="en-US" sz="2000" dirty="0">
                <a:latin typeface="+mn-ea"/>
              </a:rPr>
              <a:t>）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3</a:t>
            </a:r>
            <a:r>
              <a:rPr lang="zh-CN" altLang="en-US" sz="2000" dirty="0">
                <a:latin typeface="+mn-ea"/>
              </a:rPr>
              <a:t>、</a:t>
            </a:r>
            <a:r>
              <a:rPr lang="en-US" altLang="zh-CN" sz="2000" dirty="0">
                <a:latin typeface="+mn-ea"/>
              </a:rPr>
              <a:t>JavaScript</a:t>
            </a:r>
            <a:r>
              <a:rPr lang="zh-CN" altLang="en-US" sz="2000" dirty="0">
                <a:latin typeface="+mn-ea"/>
              </a:rPr>
              <a:t>变量名称采用小驼峰标识，常量全部使用大写字母，组件采用大驼峰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4</a:t>
            </a:r>
            <a:r>
              <a:rPr lang="zh-CN" altLang="en-US" sz="2000" dirty="0">
                <a:latin typeface="+mn-ea"/>
              </a:rPr>
              <a:t>、为了避免不必要的渲染，所有的函数式组件都使用</a:t>
            </a:r>
            <a:r>
              <a:rPr lang="en-US" altLang="zh-CN" sz="2000" dirty="0">
                <a:latin typeface="+mn-ea"/>
              </a:rPr>
              <a:t>memo</a:t>
            </a:r>
            <a:r>
              <a:rPr lang="zh-CN" altLang="en-US" sz="2000" dirty="0">
                <a:latin typeface="+mn-ea"/>
              </a:rPr>
              <a:t>进行包裹</a:t>
            </a:r>
            <a:endParaRPr lang="en-US" altLang="zh-CN" sz="2000" dirty="0">
              <a:latin typeface="+mn-ea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760944AC-7336-492F-87FE-CCE0CDAC06EA}"/>
              </a:ext>
            </a:extLst>
          </p:cNvPr>
          <p:cNvSpPr txBox="1"/>
          <p:nvPr/>
        </p:nvSpPr>
        <p:spPr>
          <a:xfrm>
            <a:off x="2054124" y="410150"/>
            <a:ext cx="1669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项目</a:t>
            </a:r>
            <a:r>
              <a:rPr lang="zh-CN" altLang="en-US" sz="2400" dirty="0">
                <a:solidFill>
                  <a:prstClr val="black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亮点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C958BBB-B039-465B-8D3C-C532413D64E3}"/>
              </a:ext>
            </a:extLst>
          </p:cNvPr>
          <p:cNvSpPr txBox="1"/>
          <p:nvPr/>
        </p:nvSpPr>
        <p:spPr>
          <a:xfrm>
            <a:off x="955828" y="287038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1" u="none" strike="noStrike" kern="1200" cap="none" spc="0" normalizeH="0" baseline="0" noProof="0" dirty="0">
                <a:ln>
                  <a:noFill/>
                </a:ln>
                <a:solidFill>
                  <a:srgbClr val="2E4052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03</a:t>
            </a:r>
            <a:endParaRPr kumimoji="0" lang="zh-CN" altLang="en-US" sz="4000" b="0" i="1" u="none" strike="noStrike" kern="1200" cap="none" spc="0" normalizeH="0" baseline="0" noProof="0" dirty="0">
              <a:ln>
                <a:noFill/>
              </a:ln>
              <a:solidFill>
                <a:srgbClr val="2E4052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A5472A32-4323-4A3D-9F9B-8E51239E9791}"/>
              </a:ext>
            </a:extLst>
          </p:cNvPr>
          <p:cNvSpPr/>
          <p:nvPr/>
        </p:nvSpPr>
        <p:spPr>
          <a:xfrm>
            <a:off x="1017972" y="225780"/>
            <a:ext cx="830403" cy="830403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144136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8" grpId="0"/>
      <p:bldP spid="9" grpId="0"/>
      <p:bldP spid="10" grpId="0" animBg="1"/>
      <p:bldP spid="10" grpId="1" animBg="1"/>
      <p:bldP spid="10" grpId="2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829F762-D694-4692-B904-428A14627ABC}"/>
              </a:ext>
            </a:extLst>
          </p:cNvPr>
          <p:cNvSpPr txBox="1"/>
          <p:nvPr/>
        </p:nvSpPr>
        <p:spPr>
          <a:xfrm>
            <a:off x="1017972" y="525487"/>
            <a:ext cx="8660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+mj-ea"/>
                <a:ea typeface="+mj-ea"/>
              </a:rPr>
              <a:t>（二）状态管理的设计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BAB72F7-5FD4-4BF8-A3E3-58A2D262781F}"/>
              </a:ext>
            </a:extLst>
          </p:cNvPr>
          <p:cNvSpPr txBox="1"/>
          <p:nvPr/>
        </p:nvSpPr>
        <p:spPr>
          <a:xfrm>
            <a:off x="1017972" y="1216240"/>
            <a:ext cx="10156055" cy="4996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     </a:t>
            </a:r>
            <a:r>
              <a:rPr lang="zh-CN" altLang="en-US" sz="2000" dirty="0">
                <a:latin typeface="+mn-ea"/>
              </a:rPr>
              <a:t>使用</a:t>
            </a:r>
            <a:r>
              <a:rPr lang="en-US" altLang="zh-CN" sz="2000" dirty="0">
                <a:latin typeface="+mn-ea"/>
              </a:rPr>
              <a:t>redux</a:t>
            </a:r>
            <a:r>
              <a:rPr lang="zh-CN" altLang="en-US" sz="2000" dirty="0">
                <a:latin typeface="+mn-ea"/>
              </a:rPr>
              <a:t>管理服务器返回的数据：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14F3743D-6B01-42EB-B178-5F4D703F9311}"/>
              </a:ext>
            </a:extLst>
          </p:cNvPr>
          <p:cNvSpPr txBox="1"/>
          <p:nvPr/>
        </p:nvSpPr>
        <p:spPr>
          <a:xfrm>
            <a:off x="1337568" y="2068497"/>
            <a:ext cx="10274424" cy="23462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1</a:t>
            </a:r>
            <a:r>
              <a:rPr lang="zh-CN" altLang="en-US" sz="2000" dirty="0">
                <a:latin typeface="+mn-ea"/>
              </a:rPr>
              <a:t>、每个模块有自己独立的</a:t>
            </a:r>
            <a:r>
              <a:rPr lang="en-US" altLang="zh-CN" sz="2000" dirty="0">
                <a:latin typeface="+mn-ea"/>
              </a:rPr>
              <a:t>reducer</a:t>
            </a:r>
            <a:r>
              <a:rPr lang="zh-CN" altLang="en-US" sz="2000" dirty="0">
                <a:latin typeface="+mn-ea"/>
              </a:rPr>
              <a:t>，通过</a:t>
            </a:r>
            <a:r>
              <a:rPr lang="en-US" altLang="zh-CN" sz="2000" dirty="0" err="1">
                <a:latin typeface="+mn-ea"/>
              </a:rPr>
              <a:t>combineReducer</a:t>
            </a:r>
            <a:r>
              <a:rPr lang="zh-CN" altLang="en-US" sz="2000" dirty="0">
                <a:latin typeface="+mn-ea"/>
              </a:rPr>
              <a:t>进行合并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2</a:t>
            </a:r>
            <a:r>
              <a:rPr lang="zh-CN" altLang="en-US" sz="2000" dirty="0">
                <a:latin typeface="+mn-ea"/>
              </a:rPr>
              <a:t>、异步请求代码使用</a:t>
            </a:r>
            <a:r>
              <a:rPr lang="en-US" altLang="zh-CN" sz="2000" dirty="0">
                <a:latin typeface="+mn-ea"/>
              </a:rPr>
              <a:t>redux-</a:t>
            </a:r>
            <a:r>
              <a:rPr lang="en-US" altLang="zh-CN" sz="2000" dirty="0" err="1">
                <a:latin typeface="+mn-ea"/>
              </a:rPr>
              <a:t>thunk</a:t>
            </a:r>
            <a:r>
              <a:rPr lang="zh-CN" altLang="en-US" sz="2000" dirty="0">
                <a:latin typeface="+mn-ea"/>
              </a:rPr>
              <a:t>，并且写在</a:t>
            </a:r>
            <a:r>
              <a:rPr lang="en-US" altLang="zh-CN" sz="2000" dirty="0" err="1">
                <a:latin typeface="+mn-ea"/>
              </a:rPr>
              <a:t>actionCreators</a:t>
            </a:r>
            <a:r>
              <a:rPr lang="zh-CN" altLang="en-US" sz="2000" dirty="0">
                <a:latin typeface="+mn-ea"/>
              </a:rPr>
              <a:t>中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zh-CN" altLang="en-US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3</a:t>
            </a:r>
            <a:r>
              <a:rPr lang="zh-CN" altLang="en-US" sz="2000" dirty="0">
                <a:latin typeface="+mn-ea"/>
              </a:rPr>
              <a:t>、</a:t>
            </a:r>
            <a:r>
              <a:rPr lang="en-US" altLang="zh-CN" sz="2000" dirty="0">
                <a:latin typeface="+mn-ea"/>
              </a:rPr>
              <a:t>redux</a:t>
            </a:r>
            <a:r>
              <a:rPr lang="zh-CN" altLang="en-US" sz="2000" dirty="0">
                <a:latin typeface="+mn-ea"/>
              </a:rPr>
              <a:t>直接采用</a:t>
            </a:r>
            <a:r>
              <a:rPr lang="en-US" altLang="zh-CN" sz="2000" dirty="0">
                <a:latin typeface="+mn-ea"/>
              </a:rPr>
              <a:t>redux hooks</a:t>
            </a:r>
            <a:r>
              <a:rPr lang="zh-CN" altLang="en-US" sz="2000" dirty="0">
                <a:latin typeface="+mn-ea"/>
              </a:rPr>
              <a:t>方式编写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428431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6829F762-D694-4692-B904-428A14627ABC}"/>
              </a:ext>
            </a:extLst>
          </p:cNvPr>
          <p:cNvSpPr txBox="1"/>
          <p:nvPr/>
        </p:nvSpPr>
        <p:spPr>
          <a:xfrm>
            <a:off x="1017972" y="525487"/>
            <a:ext cx="86609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+mj-ea"/>
                <a:ea typeface="+mj-ea"/>
              </a:rPr>
              <a:t>（三）其他亮点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DBAB72F7-5FD4-4BF8-A3E3-58A2D262781F}"/>
              </a:ext>
            </a:extLst>
          </p:cNvPr>
          <p:cNvSpPr txBox="1"/>
          <p:nvPr/>
        </p:nvSpPr>
        <p:spPr>
          <a:xfrm>
            <a:off x="1177770" y="1198485"/>
            <a:ext cx="10156055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1</a:t>
            </a:r>
            <a:r>
              <a:rPr lang="zh-CN" altLang="en-US" sz="2000" dirty="0"/>
              <a:t>、采用</a:t>
            </a:r>
            <a:r>
              <a:rPr lang="en-US" altLang="zh-CN" sz="2000" dirty="0"/>
              <a:t>axios</a:t>
            </a:r>
            <a:r>
              <a:rPr lang="zh-CN" altLang="en-US" sz="2000" dirty="0"/>
              <a:t>进行网络请求</a:t>
            </a:r>
            <a:r>
              <a:rPr lang="zh-CN" altLang="en-US" sz="2000" dirty="0">
                <a:latin typeface="+mn-ea"/>
              </a:rPr>
              <a:t>：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/>
              <a:t>① 对</a:t>
            </a:r>
            <a:r>
              <a:rPr lang="en-US" altLang="zh-CN" sz="2000" dirty="0"/>
              <a:t>axios</a:t>
            </a:r>
            <a:r>
              <a:rPr lang="zh-CN" altLang="en-US" sz="2000" dirty="0"/>
              <a:t>进行二次封装</a:t>
            </a:r>
            <a:br>
              <a:rPr lang="zh-CN" altLang="en-US" sz="2000" dirty="0"/>
            </a:br>
            <a:r>
              <a:rPr lang="zh-CN" altLang="en-US" sz="2000" dirty="0"/>
              <a:t>② 所有的模块请求会放到一个请求文件中单独管理</a:t>
            </a:r>
            <a:endParaRPr lang="zh-CN" altLang="en-US" sz="2000" dirty="0">
              <a:latin typeface="+mn-ea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83AED185-A565-42FD-A4B5-5C0979841CC3}"/>
              </a:ext>
            </a:extLst>
          </p:cNvPr>
          <p:cNvSpPr txBox="1"/>
          <p:nvPr/>
        </p:nvSpPr>
        <p:spPr>
          <a:xfrm>
            <a:off x="1177769" y="3115449"/>
            <a:ext cx="10156055" cy="14229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2</a:t>
            </a:r>
            <a:r>
              <a:rPr lang="zh-CN" altLang="en-US" sz="2000" dirty="0"/>
              <a:t>、使用</a:t>
            </a:r>
            <a:r>
              <a:rPr lang="en-US" altLang="zh-CN" sz="2000" dirty="0" err="1"/>
              <a:t>AntDesign</a:t>
            </a:r>
            <a:r>
              <a:rPr lang="zh-CN" altLang="en-US" sz="2000" dirty="0"/>
              <a:t>实现部分组件</a:t>
            </a:r>
            <a:r>
              <a:rPr lang="zh-CN" altLang="en-US" sz="2000" dirty="0">
                <a:latin typeface="+mn-ea"/>
              </a:rPr>
              <a:t>：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① 采用</a:t>
            </a:r>
            <a:r>
              <a:rPr lang="en-US" altLang="zh-CN" sz="2000" dirty="0">
                <a:latin typeface="+mn-ea"/>
              </a:rPr>
              <a:t>Slider</a:t>
            </a:r>
            <a:r>
              <a:rPr lang="zh-CN" altLang="en-US" sz="2000" dirty="0">
                <a:latin typeface="+mn-ea"/>
              </a:rPr>
              <a:t>组件实现进度条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② 采用</a:t>
            </a:r>
            <a:r>
              <a:rPr lang="en-US" altLang="zh-CN" sz="2000" dirty="0">
                <a:latin typeface="+mn-ea"/>
              </a:rPr>
              <a:t>Message</a:t>
            </a:r>
            <a:r>
              <a:rPr lang="zh-CN" altLang="en-US" sz="2000" dirty="0">
                <a:latin typeface="+mn-ea"/>
              </a:rPr>
              <a:t>组件实现歌词显示框</a:t>
            </a:r>
            <a:endParaRPr lang="en-US" altLang="zh-CN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569270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85589" y="2790745"/>
            <a:ext cx="1671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项目分工</a:t>
            </a:r>
            <a:endParaRPr lang="zh-CN" altLang="zh-CN" sz="2800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88283" y="2544524"/>
            <a:ext cx="1085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i="1" dirty="0">
                <a:solidFill>
                  <a:srgbClr val="2E4052"/>
                </a:solidFill>
                <a:cs typeface="+mn-ea"/>
                <a:sym typeface="+mn-lt"/>
              </a:rPr>
              <a:t>04</a:t>
            </a:r>
            <a:endParaRPr lang="zh-CN" altLang="en-US" sz="6000" i="1" dirty="0">
              <a:solidFill>
                <a:srgbClr val="2E4052"/>
              </a:solidFill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1B238BAF-BFFA-4D36-81D9-06631EE2610C}"/>
              </a:ext>
            </a:extLst>
          </p:cNvPr>
          <p:cNvSpPr/>
          <p:nvPr/>
        </p:nvSpPr>
        <p:spPr>
          <a:xfrm>
            <a:off x="3388950" y="2345512"/>
            <a:ext cx="1413688" cy="1413688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1B238BAF-BFFA-4D36-81D9-06631EE2610C}"/>
              </a:ext>
            </a:extLst>
          </p:cNvPr>
          <p:cNvSpPr/>
          <p:nvPr/>
        </p:nvSpPr>
        <p:spPr>
          <a:xfrm>
            <a:off x="3388950" y="2345512"/>
            <a:ext cx="1413688" cy="1413688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71254" y="2790745"/>
            <a:ext cx="45719" cy="769442"/>
          </a:xfrm>
          <a:prstGeom prst="rect">
            <a:avLst/>
          </a:prstGeom>
          <a:solidFill>
            <a:srgbClr val="0BB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217962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6" presetClass="entr" presetSubtype="4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 animBg="1"/>
      <p:bldP spid="7" grpId="1" animBg="1"/>
      <p:bldP spid="7" grpId="2" animBg="1"/>
      <p:bldP spid="8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472888EF-8E01-4B41-BEE1-AAF9EA41C554}"/>
              </a:ext>
            </a:extLst>
          </p:cNvPr>
          <p:cNvSpPr/>
          <p:nvPr/>
        </p:nvSpPr>
        <p:spPr>
          <a:xfrm>
            <a:off x="2526665" y="2320324"/>
            <a:ext cx="2217353" cy="2217353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82084680-F970-4679-B1A2-4CDA7994D121}"/>
              </a:ext>
            </a:extLst>
          </p:cNvPr>
          <p:cNvSpPr/>
          <p:nvPr/>
        </p:nvSpPr>
        <p:spPr>
          <a:xfrm>
            <a:off x="2370086" y="2163745"/>
            <a:ext cx="2530511" cy="2530511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2C55756B-D88B-47A6-9F9F-82FA23BA9238}"/>
              </a:ext>
            </a:extLst>
          </p:cNvPr>
          <p:cNvSpPr/>
          <p:nvPr/>
        </p:nvSpPr>
        <p:spPr>
          <a:xfrm>
            <a:off x="2370086" y="2163745"/>
            <a:ext cx="2530511" cy="2530511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DA0324EF-2737-4610-ACF8-A5C82B6BDD55}"/>
              </a:ext>
            </a:extLst>
          </p:cNvPr>
          <p:cNvSpPr/>
          <p:nvPr/>
        </p:nvSpPr>
        <p:spPr>
          <a:xfrm>
            <a:off x="2067191" y="1860850"/>
            <a:ext cx="3136300" cy="3136300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C079A823-7F83-4E2F-A078-C187BB64E66E}"/>
              </a:ext>
            </a:extLst>
          </p:cNvPr>
          <p:cNvSpPr/>
          <p:nvPr/>
        </p:nvSpPr>
        <p:spPr>
          <a:xfrm>
            <a:off x="2599351" y="2765277"/>
            <a:ext cx="207197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4800" dirty="0">
                <a:solidFill>
                  <a:srgbClr val="2E4052"/>
                </a:solidFill>
                <a:cs typeface="+mn-ea"/>
                <a:sym typeface="+mn-lt"/>
              </a:rPr>
              <a:t>目录</a:t>
            </a:r>
            <a:endParaRPr lang="en-US" altLang="zh-CN" sz="4800" dirty="0">
              <a:solidFill>
                <a:srgbClr val="2E4052"/>
              </a:solidFill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17C5CFA-1B12-4AC7-8867-91E7F272A7E3}"/>
              </a:ext>
            </a:extLst>
          </p:cNvPr>
          <p:cNvSpPr txBox="1"/>
          <p:nvPr/>
        </p:nvSpPr>
        <p:spPr>
          <a:xfrm>
            <a:off x="7589264" y="1228357"/>
            <a:ext cx="1669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r>
              <a:rPr lang="zh-CN" altLang="en-US" sz="2400" dirty="0">
                <a:cs typeface="+mn-ea"/>
                <a:sym typeface="+mn-lt"/>
              </a:rPr>
              <a:t>项目总览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85F97C1-40DD-406F-81A2-84D63860B238}"/>
              </a:ext>
            </a:extLst>
          </p:cNvPr>
          <p:cNvSpPr txBox="1"/>
          <p:nvPr/>
        </p:nvSpPr>
        <p:spPr>
          <a:xfrm>
            <a:off x="6438788" y="1129282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i="1" dirty="0">
                <a:solidFill>
                  <a:srgbClr val="2E4052"/>
                </a:solidFill>
                <a:cs typeface="+mn-ea"/>
                <a:sym typeface="+mn-lt"/>
              </a:rPr>
              <a:t>01</a:t>
            </a:r>
            <a:endParaRPr lang="zh-CN" altLang="en-US" sz="4000" i="1" dirty="0">
              <a:solidFill>
                <a:srgbClr val="2E4052"/>
              </a:solidFill>
              <a:cs typeface="+mn-ea"/>
              <a:sym typeface="+mn-lt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AB2ADD41-6EF0-4924-A620-C9C2CABA8554}"/>
              </a:ext>
            </a:extLst>
          </p:cNvPr>
          <p:cNvSpPr txBox="1"/>
          <p:nvPr/>
        </p:nvSpPr>
        <p:spPr>
          <a:xfrm>
            <a:off x="7589264" y="2415194"/>
            <a:ext cx="1669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cs typeface="+mn-ea"/>
                <a:sym typeface="+mn-lt"/>
              </a:rPr>
              <a:t>项目介绍</a:t>
            </a:r>
            <a:endParaRPr lang="zh-CN" altLang="zh-CN" sz="2400" dirty="0">
              <a:cs typeface="+mn-ea"/>
              <a:sym typeface="+mn-lt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41E18C23-2C86-4355-B96B-8C5C225CF0BC}"/>
              </a:ext>
            </a:extLst>
          </p:cNvPr>
          <p:cNvSpPr txBox="1"/>
          <p:nvPr/>
        </p:nvSpPr>
        <p:spPr>
          <a:xfrm>
            <a:off x="6402191" y="2356733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i="1" dirty="0">
                <a:solidFill>
                  <a:srgbClr val="2E4052"/>
                </a:solidFill>
                <a:cs typeface="+mn-ea"/>
                <a:sym typeface="+mn-lt"/>
              </a:rPr>
              <a:t>02</a:t>
            </a:r>
            <a:endParaRPr lang="zh-CN" altLang="en-US" sz="4000" i="1" dirty="0">
              <a:solidFill>
                <a:srgbClr val="2E4052"/>
              </a:solidFill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5087826A-5BA4-4E47-9E13-768F20F4E115}"/>
              </a:ext>
            </a:extLst>
          </p:cNvPr>
          <p:cNvSpPr/>
          <p:nvPr/>
        </p:nvSpPr>
        <p:spPr>
          <a:xfrm>
            <a:off x="6402192" y="1068199"/>
            <a:ext cx="830403" cy="830403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15686402-B579-4298-AF72-A01156501FFE}"/>
              </a:ext>
            </a:extLst>
          </p:cNvPr>
          <p:cNvSpPr/>
          <p:nvPr/>
        </p:nvSpPr>
        <p:spPr>
          <a:xfrm>
            <a:off x="6365595" y="2298190"/>
            <a:ext cx="830403" cy="830403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7" name="组合 26">
            <a:extLst>
              <a:ext uri="{FF2B5EF4-FFF2-40B4-BE49-F238E27FC236}">
                <a16:creationId xmlns:a16="http://schemas.microsoft.com/office/drawing/2014/main" id="{A555BE12-76F7-453D-80B0-7E6033A4D9C2}"/>
              </a:ext>
            </a:extLst>
          </p:cNvPr>
          <p:cNvGrpSpPr/>
          <p:nvPr/>
        </p:nvGrpSpPr>
        <p:grpSpPr>
          <a:xfrm>
            <a:off x="2779459" y="2484430"/>
            <a:ext cx="1640246" cy="1842935"/>
            <a:chOff x="1997035" y="2290189"/>
            <a:chExt cx="1640246" cy="1842935"/>
          </a:xfrm>
        </p:grpSpPr>
        <p:sp>
          <p:nvSpPr>
            <p:cNvPr id="28" name="椭圆 27">
              <a:extLst>
                <a:ext uri="{FF2B5EF4-FFF2-40B4-BE49-F238E27FC236}">
                  <a16:creationId xmlns:a16="http://schemas.microsoft.com/office/drawing/2014/main" id="{BC78C50A-DD1B-4D7A-9CFB-67D84A89EFA5}"/>
                </a:ext>
              </a:extLst>
            </p:cNvPr>
            <p:cNvSpPr/>
            <p:nvPr/>
          </p:nvSpPr>
          <p:spPr>
            <a:xfrm>
              <a:off x="1997035" y="3945759"/>
              <a:ext cx="187365" cy="187365"/>
            </a:xfrm>
            <a:prstGeom prst="ellipse">
              <a:avLst/>
            </a:prstGeom>
            <a:solidFill>
              <a:srgbClr val="0B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845605BF-435C-43CF-913E-54EAFD4FAB0A}"/>
                </a:ext>
              </a:extLst>
            </p:cNvPr>
            <p:cNvSpPr/>
            <p:nvPr/>
          </p:nvSpPr>
          <p:spPr>
            <a:xfrm>
              <a:off x="3484683" y="2290189"/>
              <a:ext cx="152598" cy="1525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30" name="直接连接符 29">
              <a:extLst>
                <a:ext uri="{FF2B5EF4-FFF2-40B4-BE49-F238E27FC236}">
                  <a16:creationId xmlns:a16="http://schemas.microsoft.com/office/drawing/2014/main" id="{E8C19E1B-FEA7-4355-9FC5-D7C1E1D28ED4}"/>
                </a:ext>
              </a:extLst>
            </p:cNvPr>
            <p:cNvCxnSpPr>
              <a:stCxn id="29" idx="3"/>
              <a:endCxn id="28" idx="7"/>
            </p:cNvCxnSpPr>
            <p:nvPr/>
          </p:nvCxnSpPr>
          <p:spPr>
            <a:xfrm flipH="1">
              <a:off x="2156961" y="2420440"/>
              <a:ext cx="1350069" cy="1552758"/>
            </a:xfrm>
            <a:prstGeom prst="line">
              <a:avLst/>
            </a:prstGeom>
            <a:ln>
              <a:solidFill>
                <a:schemeClr val="bg1">
                  <a:alpha val="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E1B79A56-1563-4165-9015-D1C796CD21D4}"/>
              </a:ext>
            </a:extLst>
          </p:cNvPr>
          <p:cNvSpPr/>
          <p:nvPr/>
        </p:nvSpPr>
        <p:spPr>
          <a:xfrm>
            <a:off x="2896195" y="3526887"/>
            <a:ext cx="14782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2400" dirty="0">
                <a:solidFill>
                  <a:srgbClr val="2E4052"/>
                </a:solidFill>
                <a:cs typeface="+mn-ea"/>
                <a:sym typeface="+mn-lt"/>
              </a:rPr>
              <a:t>C</a:t>
            </a:r>
            <a:r>
              <a:rPr lang="en-US" altLang="zh-CN" dirty="0">
                <a:solidFill>
                  <a:srgbClr val="2E4052"/>
                </a:solidFill>
                <a:cs typeface="+mn-ea"/>
                <a:sym typeface="+mn-lt"/>
              </a:rPr>
              <a:t>ONT</a:t>
            </a: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ENTS</a:t>
            </a:r>
            <a:endParaRPr lang="zh-CN" alt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662F357C-053D-4F0C-8DC8-0A57869014C1}"/>
              </a:ext>
            </a:extLst>
          </p:cNvPr>
          <p:cNvSpPr txBox="1"/>
          <p:nvPr/>
        </p:nvSpPr>
        <p:spPr>
          <a:xfrm>
            <a:off x="7589264" y="3558958"/>
            <a:ext cx="1669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cs typeface="+mn-ea"/>
                <a:sym typeface="+mn-lt"/>
              </a:rPr>
              <a:t>项目亮点</a:t>
            </a:r>
            <a:endParaRPr lang="zh-CN" altLang="zh-CN" sz="2400" dirty="0"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CE4F6DA0-3901-4471-8239-8E645286E51C}"/>
              </a:ext>
            </a:extLst>
          </p:cNvPr>
          <p:cNvSpPr txBox="1"/>
          <p:nvPr/>
        </p:nvSpPr>
        <p:spPr>
          <a:xfrm>
            <a:off x="6402191" y="3500497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i="1" dirty="0">
                <a:solidFill>
                  <a:srgbClr val="2E4052"/>
                </a:solidFill>
                <a:cs typeface="+mn-ea"/>
                <a:sym typeface="+mn-lt"/>
              </a:rPr>
              <a:t>03</a:t>
            </a:r>
            <a:endParaRPr lang="zh-CN" altLang="en-US" sz="4000" i="1" dirty="0">
              <a:solidFill>
                <a:srgbClr val="2E4052"/>
              </a:solidFill>
              <a:cs typeface="+mn-ea"/>
              <a:sym typeface="+mn-lt"/>
            </a:endParaRPr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8F7B627D-22AB-4935-B121-75C88F650A47}"/>
              </a:ext>
            </a:extLst>
          </p:cNvPr>
          <p:cNvSpPr/>
          <p:nvPr/>
        </p:nvSpPr>
        <p:spPr>
          <a:xfrm>
            <a:off x="6365595" y="3441954"/>
            <a:ext cx="830403" cy="830403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A2B1B597-4B4D-4E01-A30A-C86B8333455E}"/>
              </a:ext>
            </a:extLst>
          </p:cNvPr>
          <p:cNvSpPr txBox="1"/>
          <p:nvPr/>
        </p:nvSpPr>
        <p:spPr>
          <a:xfrm>
            <a:off x="7625860" y="4682524"/>
            <a:ext cx="1669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cs typeface="+mn-ea"/>
                <a:sym typeface="+mn-lt"/>
              </a:rPr>
              <a:t>项目分工</a:t>
            </a:r>
            <a:endParaRPr lang="zh-CN" altLang="zh-CN" sz="2400" dirty="0"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58C51009-7105-456B-83AE-1ED9FAE80DB1}"/>
              </a:ext>
            </a:extLst>
          </p:cNvPr>
          <p:cNvSpPr txBox="1"/>
          <p:nvPr/>
        </p:nvSpPr>
        <p:spPr>
          <a:xfrm>
            <a:off x="6438787" y="4624063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i="1" dirty="0">
                <a:solidFill>
                  <a:srgbClr val="2E4052"/>
                </a:solidFill>
                <a:cs typeface="+mn-ea"/>
                <a:sym typeface="+mn-lt"/>
              </a:rPr>
              <a:t>04</a:t>
            </a:r>
            <a:endParaRPr lang="zh-CN" altLang="en-US" sz="4000" i="1" dirty="0">
              <a:solidFill>
                <a:srgbClr val="2E4052"/>
              </a:solidFill>
              <a:cs typeface="+mn-ea"/>
              <a:sym typeface="+mn-lt"/>
            </a:endParaRPr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6870C353-7124-4768-8668-34167C6063FD}"/>
              </a:ext>
            </a:extLst>
          </p:cNvPr>
          <p:cNvSpPr/>
          <p:nvPr/>
        </p:nvSpPr>
        <p:spPr>
          <a:xfrm>
            <a:off x="6402191" y="4565520"/>
            <a:ext cx="830403" cy="830403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84652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50"/>
                            </p:stCondLst>
                            <p:childTnLst>
                              <p:par>
                                <p:cTn id="34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6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4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5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6" presetID="8" presetClass="emph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Rot by="-21600000">
                                      <p:cBhvr>
                                        <p:cTn id="47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6" presetID="10" presetClass="exit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7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6" presetClass="emph" presetSubtype="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74" dur="500" fill="hold"/>
                                        <p:tgtEl>
                                          <p:spTgt spid="2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2" nodeType="withEffect">
                                  <p:stCondLst>
                                    <p:cond delay="3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2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3" presetClass="entr" presetSubtype="16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6" presetClass="emph" presetSubtype="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93" dur="500" fill="hold"/>
                                        <p:tgtEl>
                                          <p:spTgt spid="20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94" presetID="10" presetClass="exit" presetSubtype="0" fill="hold" grpId="2" nodeType="withEffect">
                                  <p:stCondLst>
                                    <p:cond delay="3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2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1" presetID="23" presetClass="entr" presetSubtype="16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5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7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6" presetClass="emph" presetSubtype="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12" dur="500" fill="hold"/>
                                        <p:tgtEl>
                                          <p:spTgt spid="2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13" presetID="10" presetClass="exit" presetSubtype="0" fill="hold" grpId="2" nodeType="withEffect">
                                  <p:stCondLst>
                                    <p:cond delay="3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6" presetID="2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23" presetClass="entr" presetSubtype="16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7" grpId="1" animBg="1"/>
      <p:bldP spid="8" grpId="0" animBg="1"/>
      <p:bldP spid="8" grpId="1" animBg="1"/>
      <p:bldP spid="9" grpId="0" animBg="1"/>
      <p:bldP spid="10" grpId="0"/>
      <p:bldP spid="11" grpId="0"/>
      <p:bldP spid="13" grpId="0"/>
      <p:bldP spid="14" grpId="0"/>
      <p:bldP spid="16" grpId="0"/>
      <p:bldP spid="23" grpId="0" animBg="1"/>
      <p:bldP spid="23" grpId="1" animBg="1"/>
      <p:bldP spid="23" grpId="2" animBg="1"/>
      <p:bldP spid="24" grpId="0" animBg="1"/>
      <p:bldP spid="24" grpId="1" animBg="1"/>
      <p:bldP spid="24" grpId="2" animBg="1"/>
      <p:bldP spid="35" grpId="0"/>
      <p:bldP spid="18" grpId="0"/>
      <p:bldP spid="19" grpId="0"/>
      <p:bldP spid="20" grpId="0" animBg="1"/>
      <p:bldP spid="20" grpId="1" animBg="1"/>
      <p:bldP spid="20" grpId="2" animBg="1"/>
      <p:bldP spid="21" grpId="0"/>
      <p:bldP spid="22" grpId="0"/>
      <p:bldP spid="25" grpId="0" animBg="1"/>
      <p:bldP spid="25" grpId="1" animBg="1"/>
      <p:bldP spid="25" grpId="2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706AFCA4-9A6D-4647-A8E3-763735976A7F}"/>
              </a:ext>
            </a:extLst>
          </p:cNvPr>
          <p:cNvSpPr txBox="1"/>
          <p:nvPr/>
        </p:nvSpPr>
        <p:spPr>
          <a:xfrm>
            <a:off x="1017972" y="2121763"/>
            <a:ext cx="8700116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刘子晗：新碟上架模块、热门榜单模块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蓝子骅：播放模块、歌词显示模块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燕鑫：消息栏、热门推荐模块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0429D3F-61B2-418E-88F4-3060D475C6CF}"/>
              </a:ext>
            </a:extLst>
          </p:cNvPr>
          <p:cNvSpPr txBox="1"/>
          <p:nvPr/>
        </p:nvSpPr>
        <p:spPr>
          <a:xfrm>
            <a:off x="2116268" y="916177"/>
            <a:ext cx="1669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项目</a:t>
            </a:r>
            <a:r>
              <a:rPr lang="zh-CN" altLang="en-US" sz="2400" noProof="0" dirty="0">
                <a:solidFill>
                  <a:prstClr val="black"/>
                </a:solidFill>
                <a:latin typeface="微软雅黑" panose="020F0502020204030204"/>
                <a:ea typeface="微软雅黑"/>
                <a:cs typeface="+mn-ea"/>
                <a:sym typeface="+mn-lt"/>
              </a:rPr>
              <a:t>分工</a:t>
            </a:r>
            <a:endParaRPr kumimoji="0" lang="zh-CN" altLang="en-US" sz="2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557690-1897-4E52-961D-C6EFE59D5BA7}"/>
              </a:ext>
            </a:extLst>
          </p:cNvPr>
          <p:cNvSpPr txBox="1"/>
          <p:nvPr/>
        </p:nvSpPr>
        <p:spPr>
          <a:xfrm>
            <a:off x="1017972" y="793065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1" u="none" strike="noStrike" kern="1200" cap="none" spc="0" normalizeH="0" baseline="0" noProof="0" dirty="0">
                <a:ln>
                  <a:noFill/>
                </a:ln>
                <a:solidFill>
                  <a:srgbClr val="2E4052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04</a:t>
            </a:r>
            <a:endParaRPr kumimoji="0" lang="zh-CN" altLang="en-US" sz="4000" b="0" i="1" u="none" strike="noStrike" kern="1200" cap="none" spc="0" normalizeH="0" baseline="0" noProof="0" dirty="0">
              <a:ln>
                <a:noFill/>
              </a:ln>
              <a:solidFill>
                <a:srgbClr val="2E4052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CB9BA062-9685-4833-A067-28F733EF4F23}"/>
              </a:ext>
            </a:extLst>
          </p:cNvPr>
          <p:cNvSpPr/>
          <p:nvPr/>
        </p:nvSpPr>
        <p:spPr>
          <a:xfrm>
            <a:off x="1080116" y="731807"/>
            <a:ext cx="830403" cy="830403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471256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:blinds dir="vert"/>
      </p:transition>
    </mc:Choice>
    <mc:Fallback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 animBg="1"/>
      <p:bldP spid="5" grpId="1" animBg="1"/>
      <p:bldP spid="5" grpId="2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2">
            <a:extLst>
              <a:ext uri="{FF2B5EF4-FFF2-40B4-BE49-F238E27FC236}">
                <a16:creationId xmlns:a16="http://schemas.microsoft.com/office/drawing/2014/main" id="{703E8949-4CE6-4DEE-9CD1-15B3546F9D07}"/>
              </a:ext>
            </a:extLst>
          </p:cNvPr>
          <p:cNvSpPr/>
          <p:nvPr/>
        </p:nvSpPr>
        <p:spPr>
          <a:xfrm>
            <a:off x="3575106" y="1555232"/>
            <a:ext cx="4449269" cy="3934075"/>
          </a:xfrm>
          <a:prstGeom prst="ellipse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B06827B8-524D-40F8-8AED-203C63DC02B6}"/>
              </a:ext>
            </a:extLst>
          </p:cNvPr>
          <p:cNvSpPr/>
          <p:nvPr/>
        </p:nvSpPr>
        <p:spPr>
          <a:xfrm>
            <a:off x="3361878" y="1342004"/>
            <a:ext cx="5077642" cy="4489686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7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6946F689-028A-4106-8268-8EDA3C0B9F38}"/>
              </a:ext>
            </a:extLst>
          </p:cNvPr>
          <p:cNvSpPr/>
          <p:nvPr/>
        </p:nvSpPr>
        <p:spPr>
          <a:xfrm>
            <a:off x="3361878" y="1342004"/>
            <a:ext cx="5077642" cy="4489686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39CFD318-650E-433D-9B39-1B30D7572E15}"/>
              </a:ext>
            </a:extLst>
          </p:cNvPr>
          <p:cNvSpPr/>
          <p:nvPr/>
        </p:nvSpPr>
        <p:spPr>
          <a:xfrm>
            <a:off x="2949400" y="929526"/>
            <a:ext cx="6293199" cy="5564490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  <a:cs typeface="+mn-ea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206E048F-B3E0-4234-9478-A9E18B2F1B05}"/>
              </a:ext>
            </a:extLst>
          </p:cNvPr>
          <p:cNvGrpSpPr/>
          <p:nvPr/>
        </p:nvGrpSpPr>
        <p:grpSpPr>
          <a:xfrm>
            <a:off x="3968055" y="1810171"/>
            <a:ext cx="3291265" cy="3269775"/>
            <a:chOff x="1997035" y="2290189"/>
            <a:chExt cx="1640246" cy="1842935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2779742D-1588-4D3C-B377-EB366A2389B0}"/>
                </a:ext>
              </a:extLst>
            </p:cNvPr>
            <p:cNvSpPr/>
            <p:nvPr/>
          </p:nvSpPr>
          <p:spPr>
            <a:xfrm>
              <a:off x="1997035" y="3945759"/>
              <a:ext cx="187365" cy="187365"/>
            </a:xfrm>
            <a:prstGeom prst="ellipse">
              <a:avLst/>
            </a:prstGeom>
            <a:solidFill>
              <a:srgbClr val="0BB3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5DAEF2C9-8B13-4EBF-8C5C-6C75F0704785}"/>
                </a:ext>
              </a:extLst>
            </p:cNvPr>
            <p:cNvSpPr/>
            <p:nvPr/>
          </p:nvSpPr>
          <p:spPr>
            <a:xfrm>
              <a:off x="3484683" y="2290189"/>
              <a:ext cx="152598" cy="152598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</p:grpSp>
      <p:sp>
        <p:nvSpPr>
          <p:cNvPr id="12" name="矩形 11">
            <a:extLst>
              <a:ext uri="{FF2B5EF4-FFF2-40B4-BE49-F238E27FC236}">
                <a16:creationId xmlns:a16="http://schemas.microsoft.com/office/drawing/2014/main" id="{15A7179A-A375-47AF-85A4-2BA8E266839C}"/>
              </a:ext>
            </a:extLst>
          </p:cNvPr>
          <p:cNvSpPr/>
          <p:nvPr/>
        </p:nvSpPr>
        <p:spPr>
          <a:xfrm>
            <a:off x="3603645" y="2921168"/>
            <a:ext cx="466962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6000" dirty="0">
                <a:cs typeface="+mn-ea"/>
                <a:sym typeface="+mn-lt"/>
              </a:rPr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28421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6" presetClass="emph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1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2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41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2" presetID="8" presetClass="emph" presetSubtype="0" fill="hold" nodeType="withEffect">
                                  <p:stCondLst>
                                    <p:cond delay="5000"/>
                                  </p:stCondLst>
                                  <p:childTnLst>
                                    <p:animRot by="-21600000">
                                      <p:cBhvr>
                                        <p:cTn id="43" dur="5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4" grpId="1" animBg="1"/>
      <p:bldP spid="5" grpId="0" animBg="1"/>
      <p:bldP spid="5" grpId="1" animBg="1"/>
      <p:bldP spid="6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85589" y="2790745"/>
            <a:ext cx="1671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项目总览</a:t>
            </a:r>
            <a:endParaRPr lang="zh-CN" altLang="zh-CN" sz="2800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88283" y="2544524"/>
            <a:ext cx="1085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i="1" dirty="0">
                <a:solidFill>
                  <a:srgbClr val="2E4052"/>
                </a:solidFill>
                <a:cs typeface="+mn-ea"/>
                <a:sym typeface="+mn-lt"/>
              </a:rPr>
              <a:t>01</a:t>
            </a:r>
            <a:endParaRPr lang="zh-CN" altLang="en-US" sz="6000" i="1" dirty="0">
              <a:solidFill>
                <a:srgbClr val="2E4052"/>
              </a:solidFill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1B238BAF-BFFA-4D36-81D9-06631EE2610C}"/>
              </a:ext>
            </a:extLst>
          </p:cNvPr>
          <p:cNvSpPr/>
          <p:nvPr/>
        </p:nvSpPr>
        <p:spPr>
          <a:xfrm>
            <a:off x="3388950" y="2345512"/>
            <a:ext cx="1413688" cy="1413688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1B238BAF-BFFA-4D36-81D9-06631EE2610C}"/>
              </a:ext>
            </a:extLst>
          </p:cNvPr>
          <p:cNvSpPr/>
          <p:nvPr/>
        </p:nvSpPr>
        <p:spPr>
          <a:xfrm>
            <a:off x="3388950" y="2345512"/>
            <a:ext cx="1413688" cy="1413688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71254" y="2790745"/>
            <a:ext cx="45719" cy="769442"/>
          </a:xfrm>
          <a:prstGeom prst="rect">
            <a:avLst/>
          </a:prstGeom>
          <a:solidFill>
            <a:srgbClr val="0BB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485287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6" presetClass="entr" presetSubtype="4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 animBg="1"/>
      <p:bldP spid="7" grpId="1" animBg="1"/>
      <p:bldP spid="7" grpId="2" animBg="1"/>
      <p:bldP spid="8" grpId="0" animBg="1"/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817C5CFA-1B12-4AC7-8867-91E7F272A7E3}"/>
              </a:ext>
            </a:extLst>
          </p:cNvPr>
          <p:cNvSpPr txBox="1"/>
          <p:nvPr/>
        </p:nvSpPr>
        <p:spPr>
          <a:xfrm>
            <a:off x="1859055" y="561071"/>
            <a:ext cx="1669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项目总览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85F97C1-40DD-406F-81A2-84D63860B238}"/>
              </a:ext>
            </a:extLst>
          </p:cNvPr>
          <p:cNvSpPr txBox="1"/>
          <p:nvPr/>
        </p:nvSpPr>
        <p:spPr>
          <a:xfrm>
            <a:off x="760759" y="437959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1" u="none" strike="noStrike" kern="1200" cap="none" spc="0" normalizeH="0" baseline="0" noProof="0" dirty="0">
                <a:ln>
                  <a:noFill/>
                </a:ln>
                <a:solidFill>
                  <a:srgbClr val="2E4052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01</a:t>
            </a:r>
            <a:endParaRPr kumimoji="0" lang="zh-CN" altLang="en-US" sz="4000" b="0" i="1" u="none" strike="noStrike" kern="1200" cap="none" spc="0" normalizeH="0" baseline="0" noProof="0" dirty="0">
              <a:ln>
                <a:noFill/>
              </a:ln>
              <a:solidFill>
                <a:srgbClr val="2E4052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5087826A-5BA4-4E47-9E13-768F20F4E115}"/>
              </a:ext>
            </a:extLst>
          </p:cNvPr>
          <p:cNvSpPr/>
          <p:nvPr/>
        </p:nvSpPr>
        <p:spPr>
          <a:xfrm>
            <a:off x="822903" y="376701"/>
            <a:ext cx="830403" cy="830403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96CA1535-1FCC-4EA9-AA3A-0CAC748598CB}"/>
              </a:ext>
            </a:extLst>
          </p:cNvPr>
          <p:cNvSpPr txBox="1"/>
          <p:nvPr/>
        </p:nvSpPr>
        <p:spPr>
          <a:xfrm>
            <a:off x="1548154" y="1367785"/>
            <a:ext cx="8405094" cy="27901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本项目使用开源的网易云音乐</a:t>
            </a:r>
            <a:r>
              <a:rPr lang="en-US" altLang="zh-CN" sz="2000" dirty="0">
                <a:latin typeface="+mn-ea"/>
              </a:rPr>
              <a:t>API</a:t>
            </a:r>
            <a:r>
              <a:rPr lang="zh-CN" altLang="en-US" sz="2000" dirty="0">
                <a:latin typeface="+mn-ea"/>
              </a:rPr>
              <a:t>，模拟实现了一个音乐播放器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主要实现了以下功能：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①  在网页中展示消息栏、热门歌单推荐、新碟上架（新专辑推荐）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+mn-ea"/>
              </a:rPr>
              <a:t>    </a:t>
            </a:r>
            <a:r>
              <a:rPr lang="zh-CN" altLang="en-US" sz="2000" dirty="0">
                <a:latin typeface="+mn-ea"/>
              </a:rPr>
              <a:t>以及新歌榜、原创榜、飙升榜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②  实现歌曲的播放 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③  实现歌词的展示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865E5B5-EFB2-4D3A-B39C-73F77624C7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89619" y="3429000"/>
            <a:ext cx="2394449" cy="2280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367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23" grpId="0" animBg="1"/>
      <p:bldP spid="23" grpId="1" animBg="1"/>
      <p:bldP spid="23" grpId="2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817C5CFA-1B12-4AC7-8867-91E7F272A7E3}"/>
              </a:ext>
            </a:extLst>
          </p:cNvPr>
          <p:cNvSpPr txBox="1"/>
          <p:nvPr/>
        </p:nvSpPr>
        <p:spPr>
          <a:xfrm>
            <a:off x="1859055" y="561071"/>
            <a:ext cx="1669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项目总览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85F97C1-40DD-406F-81A2-84D63860B238}"/>
              </a:ext>
            </a:extLst>
          </p:cNvPr>
          <p:cNvSpPr txBox="1"/>
          <p:nvPr/>
        </p:nvSpPr>
        <p:spPr>
          <a:xfrm>
            <a:off x="760759" y="437959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1" u="none" strike="noStrike" kern="1200" cap="none" spc="0" normalizeH="0" baseline="0" noProof="0" dirty="0">
                <a:ln>
                  <a:noFill/>
                </a:ln>
                <a:solidFill>
                  <a:srgbClr val="2E4052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01</a:t>
            </a:r>
            <a:endParaRPr kumimoji="0" lang="zh-CN" altLang="en-US" sz="4000" b="0" i="1" u="none" strike="noStrike" kern="1200" cap="none" spc="0" normalizeH="0" baseline="0" noProof="0" dirty="0">
              <a:ln>
                <a:noFill/>
              </a:ln>
              <a:solidFill>
                <a:srgbClr val="2E4052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5087826A-5BA4-4E47-9E13-768F20F4E115}"/>
              </a:ext>
            </a:extLst>
          </p:cNvPr>
          <p:cNvSpPr/>
          <p:nvPr/>
        </p:nvSpPr>
        <p:spPr>
          <a:xfrm>
            <a:off x="822903" y="376701"/>
            <a:ext cx="830403" cy="830403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3617BE-31C5-451C-8539-B6DC6C402161}"/>
              </a:ext>
            </a:extLst>
          </p:cNvPr>
          <p:cNvSpPr txBox="1"/>
          <p:nvPr/>
        </p:nvSpPr>
        <p:spPr>
          <a:xfrm>
            <a:off x="7060990" y="569766"/>
            <a:ext cx="4935210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头部，轮播图，热门推荐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CCEC469-5D69-4928-B67D-FDC8D894E3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9055" y="1544714"/>
            <a:ext cx="8048202" cy="416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95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23" grpId="0" animBg="1"/>
      <p:bldP spid="23" grpId="1" animBg="1"/>
      <p:bldP spid="23" grpId="2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817C5CFA-1B12-4AC7-8867-91E7F272A7E3}"/>
              </a:ext>
            </a:extLst>
          </p:cNvPr>
          <p:cNvSpPr txBox="1"/>
          <p:nvPr/>
        </p:nvSpPr>
        <p:spPr>
          <a:xfrm>
            <a:off x="1859055" y="561071"/>
            <a:ext cx="16699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项目总览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085F97C1-40DD-406F-81A2-84D63860B238}"/>
              </a:ext>
            </a:extLst>
          </p:cNvPr>
          <p:cNvSpPr txBox="1"/>
          <p:nvPr/>
        </p:nvSpPr>
        <p:spPr>
          <a:xfrm>
            <a:off x="760759" y="437959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000" b="0" i="1" u="none" strike="noStrike" kern="1200" cap="none" spc="0" normalizeH="0" baseline="0" noProof="0" dirty="0">
                <a:ln>
                  <a:noFill/>
                </a:ln>
                <a:solidFill>
                  <a:srgbClr val="2E4052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01</a:t>
            </a:r>
            <a:endParaRPr kumimoji="0" lang="zh-CN" altLang="en-US" sz="4000" b="0" i="1" u="none" strike="noStrike" kern="1200" cap="none" spc="0" normalizeH="0" baseline="0" noProof="0" dirty="0">
              <a:ln>
                <a:noFill/>
              </a:ln>
              <a:solidFill>
                <a:srgbClr val="2E4052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5087826A-5BA4-4E47-9E13-768F20F4E115}"/>
              </a:ext>
            </a:extLst>
          </p:cNvPr>
          <p:cNvSpPr/>
          <p:nvPr/>
        </p:nvSpPr>
        <p:spPr>
          <a:xfrm>
            <a:off x="822903" y="376701"/>
            <a:ext cx="830403" cy="830403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F0502020204030204"/>
              <a:ea typeface="微软雅黑"/>
              <a:cs typeface="+mn-ea"/>
              <a:sym typeface="+mn-lt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3617BE-31C5-451C-8539-B6DC6C402161}"/>
              </a:ext>
            </a:extLst>
          </p:cNvPr>
          <p:cNvSpPr txBox="1"/>
          <p:nvPr/>
        </p:nvSpPr>
        <p:spPr>
          <a:xfrm>
            <a:off x="7060990" y="569766"/>
            <a:ext cx="4935210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defRPr/>
            </a:pPr>
            <a:r>
              <a:rPr lang="zh-CN" altLang="en-US" dirty="0">
                <a:solidFill>
                  <a:schemeClr val="bg1"/>
                </a:solidFill>
                <a:cs typeface="+mn-ea"/>
                <a:sym typeface="+mn-lt"/>
              </a:rPr>
              <a:t>头部，轮播图，热门推荐</a:t>
            </a:r>
            <a:endParaRPr lang="en-US" altLang="zh-CN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F9D9A29-546E-4208-B6C1-F64CC4E1CD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9055" y="1589101"/>
            <a:ext cx="7960395" cy="4163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044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 advClick="0" advTm="0">
        <p:blinds dir="vert"/>
      </p:transition>
    </mc:Choice>
    <mc:Fallback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3" grpId="0"/>
      <p:bldP spid="23" grpId="0" animBg="1"/>
      <p:bldP spid="23" grpId="1" animBg="1"/>
      <p:bldP spid="23" grpId="2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85589" y="2790745"/>
            <a:ext cx="16718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cs typeface="+mn-ea"/>
                <a:sym typeface="+mn-lt"/>
              </a:rPr>
              <a:t>项目介绍</a:t>
            </a:r>
            <a:endParaRPr lang="zh-CN" altLang="zh-CN" sz="2800" dirty="0">
              <a:cs typeface="+mn-ea"/>
              <a:sym typeface="+mn-lt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588283" y="2544524"/>
            <a:ext cx="10855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000" i="1" dirty="0">
                <a:solidFill>
                  <a:srgbClr val="2E4052"/>
                </a:solidFill>
                <a:cs typeface="+mn-ea"/>
                <a:sym typeface="+mn-lt"/>
              </a:rPr>
              <a:t>02</a:t>
            </a:r>
            <a:endParaRPr lang="zh-CN" altLang="en-US" sz="6000" i="1" dirty="0">
              <a:solidFill>
                <a:srgbClr val="2E4052"/>
              </a:solidFill>
              <a:cs typeface="+mn-ea"/>
              <a:sym typeface="+mn-lt"/>
            </a:endParaRPr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1B238BAF-BFFA-4D36-81D9-06631EE2610C}"/>
              </a:ext>
            </a:extLst>
          </p:cNvPr>
          <p:cNvSpPr/>
          <p:nvPr/>
        </p:nvSpPr>
        <p:spPr>
          <a:xfrm>
            <a:off x="3388950" y="2345512"/>
            <a:ext cx="1413688" cy="1413688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1B238BAF-BFFA-4D36-81D9-06631EE2610C}"/>
              </a:ext>
            </a:extLst>
          </p:cNvPr>
          <p:cNvSpPr/>
          <p:nvPr/>
        </p:nvSpPr>
        <p:spPr>
          <a:xfrm>
            <a:off x="3388950" y="2345512"/>
            <a:ext cx="1413688" cy="1413688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5271254" y="2790745"/>
            <a:ext cx="45719" cy="769442"/>
          </a:xfrm>
          <a:prstGeom prst="rect">
            <a:avLst/>
          </a:prstGeom>
          <a:solidFill>
            <a:srgbClr val="0BB3C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30058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mph" presetSubtype="0" fill="hold" grpId="1" nodeType="withEffect">
                                  <p:stCondLst>
                                    <p:cond delay="75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10" presetClass="exit" presetSubtype="0" fill="hold" grpId="2" nodeType="withEffect">
                                  <p:stCondLst>
                                    <p:cond delay="1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3" presetClass="entr" presetSubtype="16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16" presetClass="entr" presetSubtype="42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  <p:bldP spid="7" grpId="0" animBg="1"/>
      <p:bldP spid="7" grpId="1" animBg="1"/>
      <p:bldP spid="7" grpId="2" animBg="1"/>
      <p:bldP spid="8" grpId="0" animBg="1"/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9">
            <a:extLst>
              <a:ext uri="{FF2B5EF4-FFF2-40B4-BE49-F238E27FC236}">
                <a16:creationId xmlns:a16="http://schemas.microsoft.com/office/drawing/2014/main" id="{19E6F14D-5900-471A-AD9D-7C3B851F5C2B}"/>
              </a:ext>
            </a:extLst>
          </p:cNvPr>
          <p:cNvSpPr txBox="1"/>
          <p:nvPr/>
        </p:nvSpPr>
        <p:spPr>
          <a:xfrm>
            <a:off x="2559518" y="340763"/>
            <a:ext cx="16699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cs typeface="+mn-ea"/>
                <a:sym typeface="+mn-lt"/>
              </a:rPr>
              <a:t>项目介绍</a:t>
            </a:r>
            <a:endParaRPr lang="zh-CN" altLang="zh-CN" sz="2400" dirty="0"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08007DC-2B91-4A97-8297-66988063F164}"/>
              </a:ext>
            </a:extLst>
          </p:cNvPr>
          <p:cNvSpPr txBox="1"/>
          <p:nvPr/>
        </p:nvSpPr>
        <p:spPr>
          <a:xfrm>
            <a:off x="1505609" y="217653"/>
            <a:ext cx="7873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000" i="1" dirty="0">
                <a:solidFill>
                  <a:srgbClr val="2E4052"/>
                </a:solidFill>
                <a:cs typeface="+mn-ea"/>
                <a:sym typeface="+mn-lt"/>
              </a:rPr>
              <a:t>02</a:t>
            </a:r>
            <a:endParaRPr lang="zh-CN" altLang="en-US" sz="4000" i="1" dirty="0">
              <a:solidFill>
                <a:srgbClr val="2E4052"/>
              </a:solidFill>
              <a:cs typeface="+mn-ea"/>
              <a:sym typeface="+mn-lt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F6D1273D-BB12-4AA4-94EF-7546C9CE2BFC}"/>
              </a:ext>
            </a:extLst>
          </p:cNvPr>
          <p:cNvSpPr/>
          <p:nvPr/>
        </p:nvSpPr>
        <p:spPr>
          <a:xfrm>
            <a:off x="1584423" y="156395"/>
            <a:ext cx="830403" cy="830403"/>
          </a:xfrm>
          <a:prstGeom prst="ellipse">
            <a:avLst/>
          </a:prstGeom>
          <a:noFill/>
          <a:ln>
            <a:solidFill>
              <a:schemeClr val="bg1">
                <a:lumMod val="65000"/>
                <a:alpha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0F698150-16F4-4925-A70C-D9BBD035261D}"/>
              </a:ext>
            </a:extLst>
          </p:cNvPr>
          <p:cNvGrpSpPr/>
          <p:nvPr/>
        </p:nvGrpSpPr>
        <p:grpSpPr>
          <a:xfrm rot="1179334">
            <a:off x="1148743" y="1392995"/>
            <a:ext cx="1788144" cy="1859420"/>
            <a:chOff x="973148" y="1379560"/>
            <a:chExt cx="2152196" cy="2252462"/>
          </a:xfrm>
        </p:grpSpPr>
        <p:sp>
          <p:nvSpPr>
            <p:cNvPr id="29" name="MH_Other_1">
              <a:extLst>
                <a:ext uri="{FF2B5EF4-FFF2-40B4-BE49-F238E27FC236}">
                  <a16:creationId xmlns:a16="http://schemas.microsoft.com/office/drawing/2014/main" id="{7DD740A3-0C6B-4254-9015-5B375D467D39}"/>
                </a:ext>
              </a:extLst>
            </p:cNvPr>
            <p:cNvSpPr/>
            <p:nvPr>
              <p:custDataLst>
                <p:tags r:id="rId16"/>
              </p:custDataLst>
            </p:nvPr>
          </p:nvSpPr>
          <p:spPr>
            <a:xfrm>
              <a:off x="1052231" y="1561734"/>
              <a:ext cx="1967197" cy="1972846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0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0" name="MH_SubTitle_1">
              <a:extLst>
                <a:ext uri="{FF2B5EF4-FFF2-40B4-BE49-F238E27FC236}">
                  <a16:creationId xmlns:a16="http://schemas.microsoft.com/office/drawing/2014/main" id="{6700762A-25FF-481A-AD7C-7A1E81DAABAF}"/>
                </a:ext>
              </a:extLst>
            </p:cNvPr>
            <p:cNvSpPr/>
            <p:nvPr>
              <p:custDataLst>
                <p:tags r:id="rId17"/>
              </p:custDataLst>
            </p:nvPr>
          </p:nvSpPr>
          <p:spPr>
            <a:xfrm>
              <a:off x="973148" y="1379560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0BB3C1"/>
            </a:solidFill>
            <a:ln w="15875">
              <a:solidFill>
                <a:schemeClr val="bg1">
                  <a:lumMod val="95000"/>
                </a:schemeClr>
              </a:solidFill>
            </a:ln>
            <a:effectLst>
              <a:outerShdw blurRad="635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pic>
          <p:nvPicPr>
            <p:cNvPr id="31" name="MH_Other_5">
              <a:extLst>
                <a:ext uri="{FF2B5EF4-FFF2-40B4-BE49-F238E27FC236}">
                  <a16:creationId xmlns:a16="http://schemas.microsoft.com/office/drawing/2014/main" id="{4B03D3D6-2B15-4644-9176-A6D8B777839C}"/>
                </a:ext>
              </a:extLst>
            </p:cNvPr>
            <p:cNvPicPr>
              <a:picLocks noChangeAspect="1"/>
            </p:cNvPicPr>
            <p:nvPr>
              <p:custDataLst>
                <p:tags r:id="rId18"/>
              </p:custDataLst>
            </p:nvPr>
          </p:nvPicPr>
          <p:blipFill>
            <a:blip r:embed="rId21" cstate="print"/>
            <a:srcRect/>
            <a:stretch>
              <a:fillRect/>
            </a:stretch>
          </p:blipFill>
          <p:spPr bwMode="auto">
            <a:xfrm>
              <a:off x="1145438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" name="TextBox 51">
              <a:extLst>
                <a:ext uri="{FF2B5EF4-FFF2-40B4-BE49-F238E27FC236}">
                  <a16:creationId xmlns:a16="http://schemas.microsoft.com/office/drawing/2014/main" id="{150835DF-01AE-40FA-95CC-A28CC8B2BA69}"/>
                </a:ext>
              </a:extLst>
            </p:cNvPr>
            <p:cNvSpPr txBox="1"/>
            <p:nvPr/>
          </p:nvSpPr>
          <p:spPr bwMode="auto">
            <a:xfrm rot="20420666">
              <a:off x="1382587" y="2176332"/>
              <a:ext cx="1451171" cy="5559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消息栏</a:t>
              </a:r>
              <a:endParaRPr lang="en-US" altLang="zh-CN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7A3033FD-55AE-40FF-BE0C-B22CB832E19F}"/>
              </a:ext>
            </a:extLst>
          </p:cNvPr>
          <p:cNvGrpSpPr/>
          <p:nvPr/>
        </p:nvGrpSpPr>
        <p:grpSpPr>
          <a:xfrm rot="1136881">
            <a:off x="4617680" y="1462770"/>
            <a:ext cx="1868375" cy="1946833"/>
            <a:chOff x="3447325" y="1379560"/>
            <a:chExt cx="2152196" cy="2252462"/>
          </a:xfrm>
        </p:grpSpPr>
        <p:sp>
          <p:nvSpPr>
            <p:cNvPr id="34" name="MH_Other_2">
              <a:extLst>
                <a:ext uri="{FF2B5EF4-FFF2-40B4-BE49-F238E27FC236}">
                  <a16:creationId xmlns:a16="http://schemas.microsoft.com/office/drawing/2014/main" id="{8F16C300-E189-421E-99EB-74A1738D1458}"/>
                </a:ext>
              </a:extLst>
            </p:cNvPr>
            <p:cNvSpPr/>
            <p:nvPr>
              <p:custDataLst>
                <p:tags r:id="rId13"/>
              </p:custDataLst>
            </p:nvPr>
          </p:nvSpPr>
          <p:spPr>
            <a:xfrm>
              <a:off x="3526409" y="1561734"/>
              <a:ext cx="1967197" cy="1972846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0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35" name="MH_SubTitle_2">
              <a:extLst>
                <a:ext uri="{FF2B5EF4-FFF2-40B4-BE49-F238E27FC236}">
                  <a16:creationId xmlns:a16="http://schemas.microsoft.com/office/drawing/2014/main" id="{621F5BDB-D8C3-49C9-A482-D7323C344FC8}"/>
                </a:ext>
              </a:extLst>
            </p:cNvPr>
            <p:cNvSpPr/>
            <p:nvPr>
              <p:custDataLst>
                <p:tags r:id="rId14"/>
              </p:custDataLst>
            </p:nvPr>
          </p:nvSpPr>
          <p:spPr>
            <a:xfrm>
              <a:off x="3447325" y="1379560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bg1">
                  <a:lumMod val="95000"/>
                </a:schemeClr>
              </a:solidFill>
            </a:ln>
            <a:effectLst>
              <a:outerShdw blurRad="635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pic>
          <p:nvPicPr>
            <p:cNvPr id="36" name="MH_Other_6">
              <a:extLst>
                <a:ext uri="{FF2B5EF4-FFF2-40B4-BE49-F238E27FC236}">
                  <a16:creationId xmlns:a16="http://schemas.microsoft.com/office/drawing/2014/main" id="{C7AC01EA-6E75-49A8-A743-790C877A4C7E}"/>
                </a:ext>
              </a:extLst>
            </p:cNvPr>
            <p:cNvPicPr>
              <a:picLocks noChangeAspect="1"/>
            </p:cNvPicPr>
            <p:nvPr>
              <p:custDataLst>
                <p:tags r:id="rId15"/>
              </p:custDataLst>
            </p:nvPr>
          </p:nvPicPr>
          <p:blipFill>
            <a:blip r:embed="rId21" cstate="print"/>
            <a:srcRect/>
            <a:stretch>
              <a:fillRect/>
            </a:stretch>
          </p:blipFill>
          <p:spPr bwMode="auto">
            <a:xfrm>
              <a:off x="3619615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7" name="TextBox 51">
              <a:extLst>
                <a:ext uri="{FF2B5EF4-FFF2-40B4-BE49-F238E27FC236}">
                  <a16:creationId xmlns:a16="http://schemas.microsoft.com/office/drawing/2014/main" id="{293C21CB-7C4F-4B9F-9B91-8BDF6185553C}"/>
                </a:ext>
              </a:extLst>
            </p:cNvPr>
            <p:cNvSpPr txBox="1"/>
            <p:nvPr/>
          </p:nvSpPr>
          <p:spPr bwMode="auto">
            <a:xfrm rot="20417445">
              <a:off x="3946776" y="2069225"/>
              <a:ext cx="1547546" cy="5309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热门推荐</a:t>
              </a:r>
              <a:endParaRPr lang="en-US" altLang="zh-CN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8" name="组合 37">
            <a:extLst>
              <a:ext uri="{FF2B5EF4-FFF2-40B4-BE49-F238E27FC236}">
                <a16:creationId xmlns:a16="http://schemas.microsoft.com/office/drawing/2014/main" id="{096DF292-9365-472B-8FFA-6105B3E00F4D}"/>
              </a:ext>
            </a:extLst>
          </p:cNvPr>
          <p:cNvGrpSpPr/>
          <p:nvPr/>
        </p:nvGrpSpPr>
        <p:grpSpPr>
          <a:xfrm rot="1179334">
            <a:off x="8080718" y="1484603"/>
            <a:ext cx="1788144" cy="1859420"/>
            <a:chOff x="871256" y="1416188"/>
            <a:chExt cx="2152196" cy="2252462"/>
          </a:xfrm>
        </p:grpSpPr>
        <p:sp>
          <p:nvSpPr>
            <p:cNvPr id="39" name="MH_Other_1">
              <a:extLst>
                <a:ext uri="{FF2B5EF4-FFF2-40B4-BE49-F238E27FC236}">
                  <a16:creationId xmlns:a16="http://schemas.microsoft.com/office/drawing/2014/main" id="{41D73A95-D819-4CC6-88C4-D8B8E103BB4B}"/>
                </a:ext>
              </a:extLst>
            </p:cNvPr>
            <p:cNvSpPr/>
            <p:nvPr>
              <p:custDataLst>
                <p:tags r:id="rId10"/>
              </p:custDataLst>
            </p:nvPr>
          </p:nvSpPr>
          <p:spPr>
            <a:xfrm>
              <a:off x="1052231" y="1561734"/>
              <a:ext cx="1967197" cy="1972846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0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0" name="MH_SubTitle_1">
              <a:extLst>
                <a:ext uri="{FF2B5EF4-FFF2-40B4-BE49-F238E27FC236}">
                  <a16:creationId xmlns:a16="http://schemas.microsoft.com/office/drawing/2014/main" id="{55902001-AE35-4FAD-AB14-C05D64DBE099}"/>
                </a:ext>
              </a:extLst>
            </p:cNvPr>
            <p:cNvSpPr/>
            <p:nvPr>
              <p:custDataLst>
                <p:tags r:id="rId11"/>
              </p:custDataLst>
            </p:nvPr>
          </p:nvSpPr>
          <p:spPr>
            <a:xfrm>
              <a:off x="871256" y="1416188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0BB3C1"/>
            </a:solidFill>
            <a:ln w="15875">
              <a:solidFill>
                <a:schemeClr val="bg1">
                  <a:lumMod val="95000"/>
                </a:schemeClr>
              </a:solidFill>
            </a:ln>
            <a:effectLst>
              <a:outerShdw blurRad="635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pic>
          <p:nvPicPr>
            <p:cNvPr id="41" name="MH_Other_5">
              <a:extLst>
                <a:ext uri="{FF2B5EF4-FFF2-40B4-BE49-F238E27FC236}">
                  <a16:creationId xmlns:a16="http://schemas.microsoft.com/office/drawing/2014/main" id="{EA2A9F00-A24D-4975-A215-2BE2F2B5CBD0}"/>
                </a:ext>
              </a:extLst>
            </p:cNvPr>
            <p:cNvPicPr>
              <a:picLocks noChangeAspect="1"/>
            </p:cNvPicPr>
            <p:nvPr>
              <p:custDataLst>
                <p:tags r:id="rId12"/>
              </p:custDataLst>
            </p:nvPr>
          </p:nvPicPr>
          <p:blipFill>
            <a:blip r:embed="rId21" cstate="print"/>
            <a:srcRect/>
            <a:stretch>
              <a:fillRect/>
            </a:stretch>
          </p:blipFill>
          <p:spPr bwMode="auto">
            <a:xfrm>
              <a:off x="1145438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2" name="TextBox 51">
              <a:extLst>
                <a:ext uri="{FF2B5EF4-FFF2-40B4-BE49-F238E27FC236}">
                  <a16:creationId xmlns:a16="http://schemas.microsoft.com/office/drawing/2014/main" id="{9D5549B6-6287-4BD2-AE52-7A2FD705D1CD}"/>
                </a:ext>
              </a:extLst>
            </p:cNvPr>
            <p:cNvSpPr txBox="1"/>
            <p:nvPr/>
          </p:nvSpPr>
          <p:spPr bwMode="auto">
            <a:xfrm rot="20420666">
              <a:off x="1342388" y="2123705"/>
              <a:ext cx="1451171" cy="5559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新碟上架</a:t>
              </a:r>
              <a:endParaRPr lang="en-US" altLang="zh-CN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656446D4-7E87-4733-A156-C1348C83F26A}"/>
              </a:ext>
            </a:extLst>
          </p:cNvPr>
          <p:cNvGrpSpPr/>
          <p:nvPr/>
        </p:nvGrpSpPr>
        <p:grpSpPr>
          <a:xfrm rot="1179334">
            <a:off x="4752233" y="3675559"/>
            <a:ext cx="1788145" cy="1859420"/>
            <a:chOff x="973148" y="1379560"/>
            <a:chExt cx="2152196" cy="2252462"/>
          </a:xfrm>
        </p:grpSpPr>
        <p:sp>
          <p:nvSpPr>
            <p:cNvPr id="44" name="MH_Other_1">
              <a:extLst>
                <a:ext uri="{FF2B5EF4-FFF2-40B4-BE49-F238E27FC236}">
                  <a16:creationId xmlns:a16="http://schemas.microsoft.com/office/drawing/2014/main" id="{7464EB7E-514E-457C-A350-C0945D04B18A}"/>
                </a:ext>
              </a:extLst>
            </p:cNvPr>
            <p:cNvSpPr/>
            <p:nvPr>
              <p:custDataLst>
                <p:tags r:id="rId7"/>
              </p:custDataLst>
            </p:nvPr>
          </p:nvSpPr>
          <p:spPr>
            <a:xfrm>
              <a:off x="1052231" y="1561734"/>
              <a:ext cx="1967197" cy="1972846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0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45" name="MH_SubTitle_1">
              <a:extLst>
                <a:ext uri="{FF2B5EF4-FFF2-40B4-BE49-F238E27FC236}">
                  <a16:creationId xmlns:a16="http://schemas.microsoft.com/office/drawing/2014/main" id="{59B1120D-F7F8-49EB-B877-BE29293D1152}"/>
                </a:ext>
              </a:extLst>
            </p:cNvPr>
            <p:cNvSpPr/>
            <p:nvPr>
              <p:custDataLst>
                <p:tags r:id="rId8"/>
              </p:custDataLst>
            </p:nvPr>
          </p:nvSpPr>
          <p:spPr>
            <a:xfrm>
              <a:off x="973148" y="1379560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rgbClr val="0BB3C1"/>
            </a:solidFill>
            <a:ln w="15875">
              <a:solidFill>
                <a:schemeClr val="bg1">
                  <a:lumMod val="95000"/>
                </a:schemeClr>
              </a:solidFill>
            </a:ln>
            <a:effectLst>
              <a:outerShdw blurRad="63500" dist="38100" dir="2700000" algn="tl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 dirty="0">
                <a:solidFill>
                  <a:prstClr val="white"/>
                </a:solidFill>
                <a:cs typeface="+mn-ea"/>
                <a:sym typeface="+mn-lt"/>
              </a:endParaRPr>
            </a:p>
          </p:txBody>
        </p:sp>
        <p:pic>
          <p:nvPicPr>
            <p:cNvPr id="46" name="MH_Other_5">
              <a:extLst>
                <a:ext uri="{FF2B5EF4-FFF2-40B4-BE49-F238E27FC236}">
                  <a16:creationId xmlns:a16="http://schemas.microsoft.com/office/drawing/2014/main" id="{56C849C9-2338-4FBF-89AE-2B9422971598}"/>
                </a:ext>
              </a:extLst>
            </p:cNvPr>
            <p:cNvPicPr>
              <a:picLocks noChangeAspect="1"/>
            </p:cNvPicPr>
            <p:nvPr>
              <p:custDataLst>
                <p:tags r:id="rId9"/>
              </p:custDataLst>
            </p:nvPr>
          </p:nvPicPr>
          <p:blipFill>
            <a:blip r:embed="rId21" cstate="print"/>
            <a:srcRect/>
            <a:stretch>
              <a:fillRect/>
            </a:stretch>
          </p:blipFill>
          <p:spPr bwMode="auto">
            <a:xfrm>
              <a:off x="1145438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7" name="TextBox 51">
              <a:extLst>
                <a:ext uri="{FF2B5EF4-FFF2-40B4-BE49-F238E27FC236}">
                  <a16:creationId xmlns:a16="http://schemas.microsoft.com/office/drawing/2014/main" id="{F8F83EEC-B98B-4F96-8B9D-EC23D4C4EA7B}"/>
                </a:ext>
              </a:extLst>
            </p:cNvPr>
            <p:cNvSpPr txBox="1"/>
            <p:nvPr/>
          </p:nvSpPr>
          <p:spPr bwMode="auto">
            <a:xfrm rot="20420666">
              <a:off x="1514610" y="2109202"/>
              <a:ext cx="1451173" cy="55591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播放模块</a:t>
              </a:r>
              <a:endParaRPr lang="en-US" altLang="zh-CN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8" name="组合 47">
            <a:extLst>
              <a:ext uri="{FF2B5EF4-FFF2-40B4-BE49-F238E27FC236}">
                <a16:creationId xmlns:a16="http://schemas.microsoft.com/office/drawing/2014/main" id="{ECCA1F87-EB1D-487E-A2E4-C3B471C52A39}"/>
              </a:ext>
            </a:extLst>
          </p:cNvPr>
          <p:cNvGrpSpPr/>
          <p:nvPr/>
        </p:nvGrpSpPr>
        <p:grpSpPr>
          <a:xfrm rot="1136881">
            <a:off x="1153645" y="3679592"/>
            <a:ext cx="1868375" cy="1946833"/>
            <a:chOff x="3447325" y="1379560"/>
            <a:chExt cx="2152196" cy="2252462"/>
          </a:xfrm>
        </p:grpSpPr>
        <p:sp>
          <p:nvSpPr>
            <p:cNvPr id="49" name="MH_Other_2">
              <a:extLst>
                <a:ext uri="{FF2B5EF4-FFF2-40B4-BE49-F238E27FC236}">
                  <a16:creationId xmlns:a16="http://schemas.microsoft.com/office/drawing/2014/main" id="{19A5D0A4-9B7B-44BD-A89D-74B7DAD656E2}"/>
                </a:ext>
              </a:extLst>
            </p:cNvPr>
            <p:cNvSpPr/>
            <p:nvPr>
              <p:custDataLst>
                <p:tags r:id="rId4"/>
              </p:custDataLst>
            </p:nvPr>
          </p:nvSpPr>
          <p:spPr>
            <a:xfrm>
              <a:off x="3526409" y="1561734"/>
              <a:ext cx="1967197" cy="1972846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0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0" name="MH_SubTitle_2">
              <a:extLst>
                <a:ext uri="{FF2B5EF4-FFF2-40B4-BE49-F238E27FC236}">
                  <a16:creationId xmlns:a16="http://schemas.microsoft.com/office/drawing/2014/main" id="{669D4B54-6CFC-4955-9900-A40BBE1822EC}"/>
                </a:ext>
              </a:extLst>
            </p:cNvPr>
            <p:cNvSpPr/>
            <p:nvPr>
              <p:custDataLst>
                <p:tags r:id="rId5"/>
              </p:custDataLst>
            </p:nvPr>
          </p:nvSpPr>
          <p:spPr>
            <a:xfrm>
              <a:off x="3447325" y="1379560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bg1">
                  <a:lumMod val="95000"/>
                </a:schemeClr>
              </a:solidFill>
            </a:ln>
            <a:effectLst>
              <a:outerShdw blurRad="635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pic>
          <p:nvPicPr>
            <p:cNvPr id="51" name="MH_Other_6">
              <a:extLst>
                <a:ext uri="{FF2B5EF4-FFF2-40B4-BE49-F238E27FC236}">
                  <a16:creationId xmlns:a16="http://schemas.microsoft.com/office/drawing/2014/main" id="{19AB39F3-1584-4672-8455-B9776013D407}"/>
                </a:ext>
              </a:extLst>
            </p:cNvPr>
            <p:cNvPicPr>
              <a:picLocks noChangeAspect="1"/>
            </p:cNvPicPr>
            <p:nvPr>
              <p:custDataLst>
                <p:tags r:id="rId6"/>
              </p:custDataLst>
            </p:nvPr>
          </p:nvPicPr>
          <p:blipFill>
            <a:blip r:embed="rId21" cstate="print"/>
            <a:srcRect/>
            <a:stretch>
              <a:fillRect/>
            </a:stretch>
          </p:blipFill>
          <p:spPr bwMode="auto">
            <a:xfrm>
              <a:off x="3619615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46B78EA-3AEF-463E-AC43-140FE3BB2519}"/>
                </a:ext>
              </a:extLst>
            </p:cNvPr>
            <p:cNvSpPr txBox="1"/>
            <p:nvPr/>
          </p:nvSpPr>
          <p:spPr bwMode="auto">
            <a:xfrm rot="20417445">
              <a:off x="3914317" y="2170485"/>
              <a:ext cx="1284519" cy="53095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  <a:defRPr/>
              </a:pPr>
              <a:r>
                <a:rPr lang="zh-CN" altLang="en-US" b="1" dirty="0">
                  <a:solidFill>
                    <a:schemeClr val="bg1"/>
                  </a:solidFill>
                  <a:cs typeface="+mn-ea"/>
                  <a:sym typeface="+mn-lt"/>
                </a:rPr>
                <a:t>热门榜单</a:t>
              </a:r>
              <a:endParaRPr lang="en-US" altLang="zh-CN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33447AAB-AA89-47B0-B8DE-606A8745C2CD}"/>
              </a:ext>
            </a:extLst>
          </p:cNvPr>
          <p:cNvGrpSpPr/>
          <p:nvPr/>
        </p:nvGrpSpPr>
        <p:grpSpPr>
          <a:xfrm rot="1136881">
            <a:off x="8135041" y="3714423"/>
            <a:ext cx="1868375" cy="1946833"/>
            <a:chOff x="3447325" y="1379560"/>
            <a:chExt cx="2152196" cy="2252462"/>
          </a:xfrm>
        </p:grpSpPr>
        <p:sp>
          <p:nvSpPr>
            <p:cNvPr id="54" name="MH_Other_2">
              <a:extLst>
                <a:ext uri="{FF2B5EF4-FFF2-40B4-BE49-F238E27FC236}">
                  <a16:creationId xmlns:a16="http://schemas.microsoft.com/office/drawing/2014/main" id="{3424D135-67E7-4400-89A1-AAAD789ABFAE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3511971" y="1524104"/>
              <a:ext cx="1967197" cy="1972846"/>
            </a:xfrm>
            <a:custGeom>
              <a:avLst/>
              <a:gdLst>
                <a:gd name="connsiteX0" fmla="*/ 0 w 8242300"/>
                <a:gd name="connsiteY0" fmla="*/ 927100 h 8267700"/>
                <a:gd name="connsiteX1" fmla="*/ 787400 w 8242300"/>
                <a:gd name="connsiteY1" fmla="*/ 8267700 h 8267700"/>
                <a:gd name="connsiteX2" fmla="*/ 8242300 w 8242300"/>
                <a:gd name="connsiteY2" fmla="*/ 7200900 h 8267700"/>
                <a:gd name="connsiteX3" fmla="*/ 7251700 w 8242300"/>
                <a:gd name="connsiteY3" fmla="*/ 0 h 8267700"/>
                <a:gd name="connsiteX4" fmla="*/ 0 w 8242300"/>
                <a:gd name="connsiteY4" fmla="*/ 927100 h 826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2300" h="8267700">
                  <a:moveTo>
                    <a:pt x="0" y="927100"/>
                  </a:moveTo>
                  <a:lnTo>
                    <a:pt x="787400" y="8267700"/>
                  </a:lnTo>
                  <a:lnTo>
                    <a:pt x="8242300" y="7200900"/>
                  </a:lnTo>
                  <a:lnTo>
                    <a:pt x="7251700" y="0"/>
                  </a:lnTo>
                  <a:lnTo>
                    <a:pt x="0" y="927100"/>
                  </a:lnTo>
                  <a:close/>
                </a:path>
              </a:pathLst>
            </a:custGeom>
            <a:solidFill>
              <a:schemeClr val="accent2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zh-CN" altLang="en-US" sz="1300">
                <a:solidFill>
                  <a:schemeClr val="tx1"/>
                </a:solidFill>
                <a:cs typeface="+mn-ea"/>
                <a:sym typeface="+mn-lt"/>
              </a:endParaRPr>
            </a:p>
          </p:txBody>
        </p:sp>
        <p:sp>
          <p:nvSpPr>
            <p:cNvPr id="55" name="MH_SubTitle_2">
              <a:extLst>
                <a:ext uri="{FF2B5EF4-FFF2-40B4-BE49-F238E27FC236}">
                  <a16:creationId xmlns:a16="http://schemas.microsoft.com/office/drawing/2014/main" id="{42E4FEF5-3EFE-49C3-95AC-24C1F7A25E04}"/>
                </a:ext>
              </a:extLst>
            </p:cNvPr>
            <p:cNvSpPr/>
            <p:nvPr>
              <p:custDataLst>
                <p:tags r:id="rId2"/>
              </p:custDataLst>
            </p:nvPr>
          </p:nvSpPr>
          <p:spPr>
            <a:xfrm>
              <a:off x="3447325" y="1379560"/>
              <a:ext cx="2152196" cy="2252462"/>
            </a:xfrm>
            <a:custGeom>
              <a:avLst/>
              <a:gdLst>
                <a:gd name="connsiteX0" fmla="*/ 0 w 8915400"/>
                <a:gd name="connsiteY0" fmla="*/ 2438400 h 9436100"/>
                <a:gd name="connsiteX1" fmla="*/ 2438400 w 8915400"/>
                <a:gd name="connsiteY1" fmla="*/ 9436100 h 9436100"/>
                <a:gd name="connsiteX2" fmla="*/ 6921500 w 8915400"/>
                <a:gd name="connsiteY2" fmla="*/ 7683500 h 9436100"/>
                <a:gd name="connsiteX3" fmla="*/ 8915400 w 8915400"/>
                <a:gd name="connsiteY3" fmla="*/ 6464300 h 9436100"/>
                <a:gd name="connsiteX4" fmla="*/ 8636000 w 8915400"/>
                <a:gd name="connsiteY4" fmla="*/ 4508500 h 9436100"/>
                <a:gd name="connsiteX5" fmla="*/ 6896100 w 8915400"/>
                <a:gd name="connsiteY5" fmla="*/ 0 h 9436100"/>
                <a:gd name="connsiteX6" fmla="*/ 0 w 8915400"/>
                <a:gd name="connsiteY6" fmla="*/ 2438400 h 9436100"/>
                <a:gd name="connsiteX0-1" fmla="*/ 0 w 8915400"/>
                <a:gd name="connsiteY0-2" fmla="*/ 2438400 h 9436100"/>
                <a:gd name="connsiteX1-3" fmla="*/ 2438400 w 8915400"/>
                <a:gd name="connsiteY1-4" fmla="*/ 9436100 h 9436100"/>
                <a:gd name="connsiteX2-5" fmla="*/ 6921500 w 8915400"/>
                <a:gd name="connsiteY2-6" fmla="*/ 7683500 h 9436100"/>
                <a:gd name="connsiteX3-7" fmla="*/ 8915400 w 8915400"/>
                <a:gd name="connsiteY3-8" fmla="*/ 6464300 h 9436100"/>
                <a:gd name="connsiteX4-9" fmla="*/ 8636000 w 8915400"/>
                <a:gd name="connsiteY4-10" fmla="*/ 4508500 h 9436100"/>
                <a:gd name="connsiteX5-11" fmla="*/ 6896100 w 8915400"/>
                <a:gd name="connsiteY5-12" fmla="*/ 0 h 9436100"/>
                <a:gd name="connsiteX6-13" fmla="*/ 0 w 8915400"/>
                <a:gd name="connsiteY6-14" fmla="*/ 2438400 h 9436100"/>
                <a:gd name="connsiteX0-15" fmla="*/ 0 w 8921390"/>
                <a:gd name="connsiteY0-16" fmla="*/ 2438400 h 9436100"/>
                <a:gd name="connsiteX1-17" fmla="*/ 2438400 w 8921390"/>
                <a:gd name="connsiteY1-18" fmla="*/ 9436100 h 9436100"/>
                <a:gd name="connsiteX2-19" fmla="*/ 6921500 w 8921390"/>
                <a:gd name="connsiteY2-20" fmla="*/ 7683500 h 9436100"/>
                <a:gd name="connsiteX3-21" fmla="*/ 8915400 w 8921390"/>
                <a:gd name="connsiteY3-22" fmla="*/ 6464300 h 9436100"/>
                <a:gd name="connsiteX4-23" fmla="*/ 8636000 w 8921390"/>
                <a:gd name="connsiteY4-24" fmla="*/ 4508500 h 9436100"/>
                <a:gd name="connsiteX5-25" fmla="*/ 6896100 w 8921390"/>
                <a:gd name="connsiteY5-26" fmla="*/ 0 h 9436100"/>
                <a:gd name="connsiteX6-27" fmla="*/ 0 w 8921390"/>
                <a:gd name="connsiteY6-28" fmla="*/ 2438400 h 9436100"/>
                <a:gd name="connsiteX0-29" fmla="*/ 0 w 8939563"/>
                <a:gd name="connsiteY0-30" fmla="*/ 2438400 h 9436100"/>
                <a:gd name="connsiteX1-31" fmla="*/ 2438400 w 8939563"/>
                <a:gd name="connsiteY1-32" fmla="*/ 9436100 h 9436100"/>
                <a:gd name="connsiteX2-33" fmla="*/ 6921500 w 8939563"/>
                <a:gd name="connsiteY2-34" fmla="*/ 7683500 h 9436100"/>
                <a:gd name="connsiteX3-35" fmla="*/ 8915400 w 8939563"/>
                <a:gd name="connsiteY3-36" fmla="*/ 6464300 h 9436100"/>
                <a:gd name="connsiteX4-37" fmla="*/ 8636000 w 8939563"/>
                <a:gd name="connsiteY4-38" fmla="*/ 4508500 h 9436100"/>
                <a:gd name="connsiteX5-39" fmla="*/ 6896100 w 8939563"/>
                <a:gd name="connsiteY5-40" fmla="*/ 0 h 9436100"/>
                <a:gd name="connsiteX6-41" fmla="*/ 0 w 8939563"/>
                <a:gd name="connsiteY6-42" fmla="*/ 2438400 h 9436100"/>
                <a:gd name="connsiteX0-43" fmla="*/ 0 w 8947302"/>
                <a:gd name="connsiteY0-44" fmla="*/ 2438400 h 9436100"/>
                <a:gd name="connsiteX1-45" fmla="*/ 2438400 w 8947302"/>
                <a:gd name="connsiteY1-46" fmla="*/ 9436100 h 9436100"/>
                <a:gd name="connsiteX2-47" fmla="*/ 6921500 w 8947302"/>
                <a:gd name="connsiteY2-48" fmla="*/ 7683500 h 9436100"/>
                <a:gd name="connsiteX3-49" fmla="*/ 8915400 w 8947302"/>
                <a:gd name="connsiteY3-50" fmla="*/ 6464300 h 9436100"/>
                <a:gd name="connsiteX4-51" fmla="*/ 8636000 w 8947302"/>
                <a:gd name="connsiteY4-52" fmla="*/ 4508500 h 9436100"/>
                <a:gd name="connsiteX5-53" fmla="*/ 6896100 w 8947302"/>
                <a:gd name="connsiteY5-54" fmla="*/ 0 h 9436100"/>
                <a:gd name="connsiteX6-55" fmla="*/ 0 w 8947302"/>
                <a:gd name="connsiteY6-56" fmla="*/ 2438400 h 9436100"/>
                <a:gd name="connsiteX0-57" fmla="*/ 0 w 8967474"/>
                <a:gd name="connsiteY0-58" fmla="*/ 2438400 h 9436100"/>
                <a:gd name="connsiteX1-59" fmla="*/ 2438400 w 8967474"/>
                <a:gd name="connsiteY1-60" fmla="*/ 9436100 h 9436100"/>
                <a:gd name="connsiteX2-61" fmla="*/ 6921500 w 8967474"/>
                <a:gd name="connsiteY2-62" fmla="*/ 7683500 h 9436100"/>
                <a:gd name="connsiteX3-63" fmla="*/ 8915400 w 8967474"/>
                <a:gd name="connsiteY3-64" fmla="*/ 6464300 h 9436100"/>
                <a:gd name="connsiteX4-65" fmla="*/ 8636000 w 8967474"/>
                <a:gd name="connsiteY4-66" fmla="*/ 4508500 h 9436100"/>
                <a:gd name="connsiteX5-67" fmla="*/ 6896100 w 8967474"/>
                <a:gd name="connsiteY5-68" fmla="*/ 0 h 9436100"/>
                <a:gd name="connsiteX6-69" fmla="*/ 0 w 8967474"/>
                <a:gd name="connsiteY6-70" fmla="*/ 2438400 h 9436100"/>
                <a:gd name="connsiteX0-71" fmla="*/ 0 w 8967474"/>
                <a:gd name="connsiteY0-72" fmla="*/ 2438400 h 9436100"/>
                <a:gd name="connsiteX1-73" fmla="*/ 2438400 w 8967474"/>
                <a:gd name="connsiteY1-74" fmla="*/ 9436100 h 9436100"/>
                <a:gd name="connsiteX2-75" fmla="*/ 6921500 w 8967474"/>
                <a:gd name="connsiteY2-76" fmla="*/ 7683500 h 9436100"/>
                <a:gd name="connsiteX3-77" fmla="*/ 8915400 w 8967474"/>
                <a:gd name="connsiteY3-78" fmla="*/ 6464300 h 9436100"/>
                <a:gd name="connsiteX4-79" fmla="*/ 8636000 w 8967474"/>
                <a:gd name="connsiteY4-80" fmla="*/ 4508500 h 9436100"/>
                <a:gd name="connsiteX5-81" fmla="*/ 6896100 w 8967474"/>
                <a:gd name="connsiteY5-82" fmla="*/ 0 h 9436100"/>
                <a:gd name="connsiteX6-83" fmla="*/ 0 w 8967474"/>
                <a:gd name="connsiteY6-84" fmla="*/ 2438400 h 9436100"/>
                <a:gd name="connsiteX0-85" fmla="*/ 0 w 8967474"/>
                <a:gd name="connsiteY0-86" fmla="*/ 2438400 h 9436100"/>
                <a:gd name="connsiteX1-87" fmla="*/ 2438400 w 8967474"/>
                <a:gd name="connsiteY1-88" fmla="*/ 9436100 h 9436100"/>
                <a:gd name="connsiteX2-89" fmla="*/ 6921500 w 8967474"/>
                <a:gd name="connsiteY2-90" fmla="*/ 7683500 h 9436100"/>
                <a:gd name="connsiteX3-91" fmla="*/ 8915400 w 8967474"/>
                <a:gd name="connsiteY3-92" fmla="*/ 6464300 h 9436100"/>
                <a:gd name="connsiteX4-93" fmla="*/ 8636000 w 8967474"/>
                <a:gd name="connsiteY4-94" fmla="*/ 4508500 h 9436100"/>
                <a:gd name="connsiteX5-95" fmla="*/ 6896100 w 8967474"/>
                <a:gd name="connsiteY5-96" fmla="*/ 0 h 9436100"/>
                <a:gd name="connsiteX6-97" fmla="*/ 0 w 8967474"/>
                <a:gd name="connsiteY6-98" fmla="*/ 2438400 h 9436100"/>
                <a:gd name="connsiteX0-99" fmla="*/ 0 w 8967474"/>
                <a:gd name="connsiteY0-100" fmla="*/ 2438400 h 9436100"/>
                <a:gd name="connsiteX1-101" fmla="*/ 2438400 w 8967474"/>
                <a:gd name="connsiteY1-102" fmla="*/ 9436100 h 9436100"/>
                <a:gd name="connsiteX2-103" fmla="*/ 6921500 w 8967474"/>
                <a:gd name="connsiteY2-104" fmla="*/ 7683500 h 9436100"/>
                <a:gd name="connsiteX3-105" fmla="*/ 8915400 w 8967474"/>
                <a:gd name="connsiteY3-106" fmla="*/ 6464300 h 9436100"/>
                <a:gd name="connsiteX4-107" fmla="*/ 8636000 w 8967474"/>
                <a:gd name="connsiteY4-108" fmla="*/ 4508500 h 9436100"/>
                <a:gd name="connsiteX5-109" fmla="*/ 6896100 w 8967474"/>
                <a:gd name="connsiteY5-110" fmla="*/ 0 h 9436100"/>
                <a:gd name="connsiteX6-111" fmla="*/ 0 w 8967474"/>
                <a:gd name="connsiteY6-112" fmla="*/ 2438400 h 9436100"/>
                <a:gd name="connsiteX0-113" fmla="*/ 0 w 9017122"/>
                <a:gd name="connsiteY0-114" fmla="*/ 2438400 h 9436100"/>
                <a:gd name="connsiteX1-115" fmla="*/ 2438400 w 9017122"/>
                <a:gd name="connsiteY1-116" fmla="*/ 9436100 h 9436100"/>
                <a:gd name="connsiteX2-117" fmla="*/ 6959600 w 9017122"/>
                <a:gd name="connsiteY2-118" fmla="*/ 7708900 h 9436100"/>
                <a:gd name="connsiteX3-119" fmla="*/ 8915400 w 9017122"/>
                <a:gd name="connsiteY3-120" fmla="*/ 6464300 h 9436100"/>
                <a:gd name="connsiteX4-121" fmla="*/ 8636000 w 9017122"/>
                <a:gd name="connsiteY4-122" fmla="*/ 4508500 h 9436100"/>
                <a:gd name="connsiteX5-123" fmla="*/ 6896100 w 9017122"/>
                <a:gd name="connsiteY5-124" fmla="*/ 0 h 9436100"/>
                <a:gd name="connsiteX6-125" fmla="*/ 0 w 9017122"/>
                <a:gd name="connsiteY6-126" fmla="*/ 2438400 h 9436100"/>
                <a:gd name="connsiteX0-127" fmla="*/ 0 w 9017122"/>
                <a:gd name="connsiteY0-128" fmla="*/ 2438400 h 9436100"/>
                <a:gd name="connsiteX1-129" fmla="*/ 2438400 w 9017122"/>
                <a:gd name="connsiteY1-130" fmla="*/ 9436100 h 9436100"/>
                <a:gd name="connsiteX2-131" fmla="*/ 6959600 w 9017122"/>
                <a:gd name="connsiteY2-132" fmla="*/ 7708900 h 9436100"/>
                <a:gd name="connsiteX3-133" fmla="*/ 8915400 w 9017122"/>
                <a:gd name="connsiteY3-134" fmla="*/ 6464300 h 9436100"/>
                <a:gd name="connsiteX4-135" fmla="*/ 8636000 w 9017122"/>
                <a:gd name="connsiteY4-136" fmla="*/ 4508500 h 9436100"/>
                <a:gd name="connsiteX5-137" fmla="*/ 6896100 w 9017122"/>
                <a:gd name="connsiteY5-138" fmla="*/ 0 h 9436100"/>
                <a:gd name="connsiteX6-139" fmla="*/ 0 w 9017122"/>
                <a:gd name="connsiteY6-140" fmla="*/ 2438400 h 94361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</a:cxnLst>
              <a:rect l="l" t="t" r="r" b="b"/>
              <a:pathLst>
                <a:path w="9017122" h="9436100">
                  <a:moveTo>
                    <a:pt x="0" y="2438400"/>
                  </a:moveTo>
                  <a:lnTo>
                    <a:pt x="2438400" y="9436100"/>
                  </a:lnTo>
                  <a:lnTo>
                    <a:pt x="6959600" y="7708900"/>
                  </a:lnTo>
                  <a:cubicBezTo>
                    <a:pt x="7632700" y="7480300"/>
                    <a:pt x="8636000" y="6997700"/>
                    <a:pt x="8915400" y="6464300"/>
                  </a:cubicBezTo>
                  <a:cubicBezTo>
                    <a:pt x="9194800" y="5930900"/>
                    <a:pt x="8830733" y="5173133"/>
                    <a:pt x="8636000" y="4508500"/>
                  </a:cubicBezTo>
                  <a:lnTo>
                    <a:pt x="6896100" y="0"/>
                  </a:lnTo>
                  <a:lnTo>
                    <a:pt x="0" y="243840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12700">
              <a:solidFill>
                <a:schemeClr val="bg1">
                  <a:lumMod val="95000"/>
                </a:schemeClr>
              </a:solidFill>
            </a:ln>
            <a:effectLst>
              <a:outerShdw blurRad="63500" dist="127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121920" tIns="60960" rIns="121920" bIns="60960" numCol="1" anchor="t" anchorCtr="0" compatLnSpc="1"/>
            <a:lstStyle/>
            <a:p>
              <a:endParaRPr lang="zh-CN" altLang="en-US" sz="2400" dirty="0">
                <a:solidFill>
                  <a:prstClr val="black"/>
                </a:solidFill>
                <a:cs typeface="+mn-ea"/>
                <a:sym typeface="+mn-lt"/>
              </a:endParaRPr>
            </a:p>
          </p:txBody>
        </p:sp>
        <p:pic>
          <p:nvPicPr>
            <p:cNvPr id="56" name="MH_Other_6">
              <a:extLst>
                <a:ext uri="{FF2B5EF4-FFF2-40B4-BE49-F238E27FC236}">
                  <a16:creationId xmlns:a16="http://schemas.microsoft.com/office/drawing/2014/main" id="{E59E8845-E3AD-4352-981B-6FD934C24B19}"/>
                </a:ext>
              </a:extLst>
            </p:cNvPr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21" cstate="print"/>
            <a:srcRect/>
            <a:stretch>
              <a:fillRect/>
            </a:stretch>
          </p:blipFill>
          <p:spPr bwMode="auto">
            <a:xfrm>
              <a:off x="3619615" y="1725549"/>
              <a:ext cx="264082" cy="35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7" name="TextBox 51">
              <a:extLst>
                <a:ext uri="{FF2B5EF4-FFF2-40B4-BE49-F238E27FC236}">
                  <a16:creationId xmlns:a16="http://schemas.microsoft.com/office/drawing/2014/main" id="{11E06C7A-89B8-4BAE-BFB8-85108491A4D2}"/>
                </a:ext>
              </a:extLst>
            </p:cNvPr>
            <p:cNvSpPr txBox="1"/>
            <p:nvPr/>
          </p:nvSpPr>
          <p:spPr bwMode="auto">
            <a:xfrm rot="20417445">
              <a:off x="3992645" y="2098296"/>
              <a:ext cx="1284519" cy="48384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defRPr/>
              </a:pPr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歌词展示</a:t>
              </a:r>
              <a:endParaRPr lang="en-US" altLang="zh-CN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7559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7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75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mph" presetSubtype="0" fill="hold" grpId="1" nodeType="withEffect">
                                  <p:stCondLst>
                                    <p:cond delay="2750"/>
                                  </p:stCondLst>
                                  <p:childTnLst>
                                    <p:animScale>
                                      <p:cBhvr>
                                        <p:cTn id="12" dur="500" fill="hold"/>
                                        <p:tgtEl>
                                          <p:spTgt spid="1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10" presetClass="exit" presetSubtype="0" fill="hold" grpId="2" nodeType="withEffect">
                                  <p:stCondLst>
                                    <p:cond delay="325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3" presetClass="entr" presetSubtype="16" fill="hold" grpId="0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3" presetClass="entr" presetSubtype="16" fill="hold" grpId="0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250"/>
                            </p:stCondLst>
                            <p:childTnLst>
                              <p:par>
                                <p:cTn id="36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6250"/>
                            </p:stCondLst>
                            <p:childTnLst>
                              <p:par>
                                <p:cTn id="42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2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 animBg="1"/>
      <p:bldP spid="12" grpId="1" animBg="1"/>
      <p:bldP spid="12" grpId="2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817C5CFA-1B12-4AC7-8867-91E7F272A7E3}"/>
              </a:ext>
            </a:extLst>
          </p:cNvPr>
          <p:cNvSpPr txBox="1"/>
          <p:nvPr/>
        </p:nvSpPr>
        <p:spPr>
          <a:xfrm>
            <a:off x="1025027" y="337555"/>
            <a:ext cx="30691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F0502020204030204"/>
                <a:ea typeface="微软雅黑"/>
                <a:cs typeface="+mn-ea"/>
                <a:sym typeface="+mn-lt"/>
              </a:rPr>
              <a:t>（一）消息栏模块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062B8E9-953D-486E-8FD9-C31F1A6D14C3}"/>
              </a:ext>
            </a:extLst>
          </p:cNvPr>
          <p:cNvSpPr txBox="1"/>
          <p:nvPr/>
        </p:nvSpPr>
        <p:spPr>
          <a:xfrm>
            <a:off x="1233996" y="1135206"/>
            <a:ext cx="8273988" cy="14196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网页显示包含十个模块的消息栏，实时更新消息数据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消息栏自动循环展示十个模块的消息</a:t>
            </a:r>
            <a:endParaRPr lang="en-US" altLang="zh-CN" sz="2000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000" dirty="0">
                <a:latin typeface="+mn-ea"/>
              </a:rPr>
              <a:t>点击“</a:t>
            </a:r>
            <a:r>
              <a:rPr lang="en-US" altLang="zh-CN" sz="2000" dirty="0">
                <a:latin typeface="+mn-ea"/>
              </a:rPr>
              <a:t>&lt;</a:t>
            </a:r>
            <a:r>
              <a:rPr lang="zh-CN" altLang="en-US" sz="2000" dirty="0">
                <a:latin typeface="+mn-ea"/>
              </a:rPr>
              <a:t>”、“</a:t>
            </a:r>
            <a:r>
              <a:rPr lang="en-US" altLang="zh-CN" sz="2000" dirty="0">
                <a:latin typeface="+mn-ea"/>
              </a:rPr>
              <a:t>&gt;</a:t>
            </a:r>
            <a:r>
              <a:rPr lang="zh-CN" altLang="en-US" sz="2000" dirty="0">
                <a:latin typeface="+mn-ea"/>
              </a:rPr>
              <a:t>”键可以展示对应上一条、下一条消息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F1F58BE-1583-4F15-B39E-5632E491D5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7720"/>
          <a:stretch/>
        </p:blipFill>
        <p:spPr>
          <a:xfrm>
            <a:off x="514262" y="3225385"/>
            <a:ext cx="5291733" cy="2154483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52852DD-4564-47B5-BE47-0A1166EF327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7720"/>
          <a:stretch/>
        </p:blipFill>
        <p:spPr>
          <a:xfrm>
            <a:off x="6386007" y="3225385"/>
            <a:ext cx="5291734" cy="215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811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5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SubTitle"/>
  <p:tag name="MH_ORDER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5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SubTitle"/>
  <p:tag name="MH_ORDER" val="2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6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SubTitle"/>
  <p:tag name="MH_ORDER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SubTitle"/>
  <p:tag name="MH_ORDER" val="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SubTitle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Other"/>
  <p:tag name="MH_ORDER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7232237"/>
  <p:tag name="MH_LIBRARY" val="GRAPHIC"/>
  <p:tag name="MH_TYPE" val="SubTitle"/>
  <p:tag name="MH_ORDER" val="1"/>
</p:tagLst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w5oex5pw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</TotalTime>
  <Words>608</Words>
  <Application>Microsoft Office PowerPoint</Application>
  <PresentationFormat>宽屏</PresentationFormat>
  <Paragraphs>114</Paragraphs>
  <Slides>21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21</vt:i4>
      </vt:variant>
    </vt:vector>
  </HeadingPairs>
  <TitlesOfParts>
    <vt:vector size="29" baseType="lpstr">
      <vt:lpstr>等线</vt:lpstr>
      <vt:lpstr>方正正黑简体</vt:lpstr>
      <vt:lpstr>微软雅黑</vt:lpstr>
      <vt:lpstr>Arial</vt:lpstr>
      <vt:lpstr>Calibri</vt:lpstr>
      <vt:lpstr>Segoe UI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极简曲线</dc:title>
  <dc:creator>第一PPT</dc:creator>
  <cp:keywords>www.1ppt.com</cp:keywords>
  <dc:description>www.1ppt.com</dc:description>
  <cp:lastModifiedBy>1012018271@qq.com</cp:lastModifiedBy>
  <cp:revision>39</cp:revision>
  <dcterms:created xsi:type="dcterms:W3CDTF">2017-09-12T13:47:59Z</dcterms:created>
  <dcterms:modified xsi:type="dcterms:W3CDTF">2021-12-26T13:15:23Z</dcterms:modified>
</cp:coreProperties>
</file>

<file path=docProps/thumbnail.jpeg>
</file>